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7" r:id="rId2"/>
    <p:sldId id="258" r:id="rId3"/>
    <p:sldId id="276" r:id="rId4"/>
    <p:sldId id="280" r:id="rId5"/>
    <p:sldId id="279" r:id="rId6"/>
    <p:sldId id="282" r:id="rId7"/>
    <p:sldId id="284" r:id="rId8"/>
    <p:sldId id="285" r:id="rId9"/>
    <p:sldId id="286" r:id="rId10"/>
    <p:sldId id="288" r:id="rId11"/>
    <p:sldId id="289" r:id="rId12"/>
    <p:sldId id="296" r:id="rId13"/>
    <p:sldId id="291" r:id="rId14"/>
    <p:sldId id="293"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52" autoAdjust="0"/>
  </p:normalViewPr>
  <p:slideViewPr>
    <p:cSldViewPr snapToGrid="0" showGuides="1">
      <p:cViewPr varScale="1">
        <p:scale>
          <a:sx n="69" d="100"/>
          <a:sy n="69" d="100"/>
        </p:scale>
        <p:origin x="780" y="60"/>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11/01/2026</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4567EF-9316-4DB3-AC5D-414C90D3C333}" type="datetime1">
              <a:rPr lang="en-US" smtClean="0"/>
              <a:t>1/11/2026</a:t>
            </a:fld>
            <a:endParaRPr lang="en-US" dirty="0"/>
          </a:p>
        </p:txBody>
      </p:sp>
      <p:sp>
        <p:nvSpPr>
          <p:cNvPr id="5" name="Footer Placeholder 4"/>
          <p:cNvSpPr>
            <a:spLocks noGrp="1"/>
          </p:cNvSpPr>
          <p:nvPr>
            <p:ph type="ftr" sz="quarter" idx="11"/>
          </p:nvPr>
        </p:nvSpPr>
        <p:spPr/>
        <p:txBody>
          <a:bodyPr/>
          <a:lstStyle/>
          <a:p>
            <a:r>
              <a:rPr lang="en-US" dirty="0"/>
              <a:t>DEPARTMENT OF ELECTRICAL/ELECTRONICS ENGINEERING</a:t>
            </a:r>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B3039E-911E-4BA0-A109-B8D4DC11A9BE}" type="datetime1">
              <a:rPr lang="en-US" smtClean="0"/>
              <a:t>1/11/2026</a:t>
            </a:fld>
            <a:endParaRPr lang="en-US" dirty="0"/>
          </a:p>
        </p:txBody>
      </p:sp>
      <p:sp>
        <p:nvSpPr>
          <p:cNvPr id="6" name="Footer Placeholder 5"/>
          <p:cNvSpPr>
            <a:spLocks noGrp="1"/>
          </p:cNvSpPr>
          <p:nvPr>
            <p:ph type="ftr" sz="quarter" idx="11"/>
          </p:nvPr>
        </p:nvSpPr>
        <p:spPr/>
        <p:txBody>
          <a:bodyPr/>
          <a:lstStyle/>
          <a:p>
            <a:r>
              <a:rPr lang="en-US" dirty="0"/>
              <a:t>DEPARTMENT OF ELECTRICAL/ELECTRONICS ENGINEERING</a:t>
            </a:r>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A1A0D2-DB92-49A4-94D8-796F10BD3955}" type="datetime1">
              <a:rPr lang="en-US" smtClean="0"/>
              <a:t>1/11/2026</a:t>
            </a:fld>
            <a:endParaRPr lang="en-US" dirty="0"/>
          </a:p>
        </p:txBody>
      </p:sp>
      <p:sp>
        <p:nvSpPr>
          <p:cNvPr id="5" name="Footer Placeholder 4"/>
          <p:cNvSpPr>
            <a:spLocks noGrp="1"/>
          </p:cNvSpPr>
          <p:nvPr>
            <p:ph type="ftr" sz="quarter" idx="11"/>
          </p:nvPr>
        </p:nvSpPr>
        <p:spPr/>
        <p:txBody>
          <a:bodyPr/>
          <a:lstStyle/>
          <a:p>
            <a:r>
              <a:rPr lang="en-US" dirty="0"/>
              <a:t>DEPARTMENT OF ELECTRICAL/ELECTRONICS ENGINEERING</a:t>
            </a:r>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07AFF7-F6DC-4AC0-9E94-40DE435B905F}" type="datetime1">
              <a:rPr lang="en-US" smtClean="0"/>
              <a:t>1/11/2026</a:t>
            </a:fld>
            <a:endParaRPr lang="en-US" dirty="0"/>
          </a:p>
        </p:txBody>
      </p:sp>
      <p:sp>
        <p:nvSpPr>
          <p:cNvPr id="5" name="Footer Placeholder 4"/>
          <p:cNvSpPr>
            <a:spLocks noGrp="1"/>
          </p:cNvSpPr>
          <p:nvPr>
            <p:ph type="ftr" sz="quarter" idx="11"/>
          </p:nvPr>
        </p:nvSpPr>
        <p:spPr/>
        <p:txBody>
          <a:bodyPr/>
          <a:lstStyle/>
          <a:p>
            <a:r>
              <a:rPr lang="en-US" dirty="0"/>
              <a:t>DEPARTMENT OF ELECTRICAL/ELECTRONICS ENGINEERING</a:t>
            </a:r>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DA345-FDF9-43C4-8E4D-0D75B5923139}" type="datetime1">
              <a:rPr lang="en-US" smtClean="0"/>
              <a:t>1/11/2026</a:t>
            </a:fld>
            <a:endParaRPr lang="en-US" dirty="0"/>
          </a:p>
        </p:txBody>
      </p:sp>
      <p:sp>
        <p:nvSpPr>
          <p:cNvPr id="5" name="Footer Placeholder 4"/>
          <p:cNvSpPr>
            <a:spLocks noGrp="1"/>
          </p:cNvSpPr>
          <p:nvPr>
            <p:ph type="ftr" sz="quarter" idx="11"/>
          </p:nvPr>
        </p:nvSpPr>
        <p:spPr/>
        <p:txBody>
          <a:bodyPr/>
          <a:lstStyle/>
          <a:p>
            <a:r>
              <a:rPr lang="en-US" dirty="0"/>
              <a:t>DEPARTMENT OF ELECTRICAL/ELECTRONICS ENGINEERING</a:t>
            </a:r>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63E4F4-CB37-492B-B6D4-CAF8949A1405}" type="datetime1">
              <a:rPr lang="en-US" smtClean="0"/>
              <a:t>1/11/2026</a:t>
            </a:fld>
            <a:endParaRPr lang="en-US" dirty="0"/>
          </a:p>
        </p:txBody>
      </p:sp>
      <p:sp>
        <p:nvSpPr>
          <p:cNvPr id="5" name="Footer Placeholder 4"/>
          <p:cNvSpPr>
            <a:spLocks noGrp="1"/>
          </p:cNvSpPr>
          <p:nvPr>
            <p:ph type="ftr" sz="quarter" idx="11"/>
          </p:nvPr>
        </p:nvSpPr>
        <p:spPr/>
        <p:txBody>
          <a:bodyPr/>
          <a:lstStyle/>
          <a:p>
            <a:r>
              <a:rPr lang="en-US" dirty="0"/>
              <a:t>DEPARTMENT OF ELECTRICAL/ELECTRONICS ENGINEERING</a:t>
            </a:r>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F4A218-934C-4BD5-8491-AA955C3E2033}" type="datetime1">
              <a:rPr lang="en-US" smtClean="0"/>
              <a:t>1/11/2026</a:t>
            </a:fld>
            <a:endParaRPr lang="en-US" dirty="0"/>
          </a:p>
        </p:txBody>
      </p:sp>
      <p:sp>
        <p:nvSpPr>
          <p:cNvPr id="6" name="Footer Placeholder 5"/>
          <p:cNvSpPr>
            <a:spLocks noGrp="1"/>
          </p:cNvSpPr>
          <p:nvPr>
            <p:ph type="ftr" sz="quarter" idx="11"/>
          </p:nvPr>
        </p:nvSpPr>
        <p:spPr/>
        <p:txBody>
          <a:bodyPr/>
          <a:lstStyle/>
          <a:p>
            <a:r>
              <a:rPr lang="en-US" dirty="0"/>
              <a:t>DEPARTMENT OF ELECTRICAL/ELECTRONICS ENGINEERING</a:t>
            </a:r>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5AD69F-9E55-4CB5-8A32-CBC9339FCA42}" type="datetime1">
              <a:rPr lang="en-US" smtClean="0"/>
              <a:t>1/11/2026</a:t>
            </a:fld>
            <a:endParaRPr lang="en-US" dirty="0"/>
          </a:p>
        </p:txBody>
      </p:sp>
      <p:sp>
        <p:nvSpPr>
          <p:cNvPr id="8" name="Footer Placeholder 7"/>
          <p:cNvSpPr>
            <a:spLocks noGrp="1"/>
          </p:cNvSpPr>
          <p:nvPr>
            <p:ph type="ftr" sz="quarter" idx="11"/>
          </p:nvPr>
        </p:nvSpPr>
        <p:spPr/>
        <p:txBody>
          <a:bodyPr/>
          <a:lstStyle/>
          <a:p>
            <a:r>
              <a:rPr lang="en-US" dirty="0"/>
              <a:t>DEPARTMENT OF ELECTRICAL/ELECTRONICS ENGINEERING</a:t>
            </a:r>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AFD880-D292-43AC-8678-A2BD6B6B8758}" type="datetime1">
              <a:rPr lang="en-US" smtClean="0"/>
              <a:t>1/11/2026</a:t>
            </a:fld>
            <a:endParaRPr lang="en-US" dirty="0"/>
          </a:p>
        </p:txBody>
      </p:sp>
      <p:sp>
        <p:nvSpPr>
          <p:cNvPr id="4" name="Footer Placeholder 3"/>
          <p:cNvSpPr>
            <a:spLocks noGrp="1"/>
          </p:cNvSpPr>
          <p:nvPr>
            <p:ph type="ftr" sz="quarter" idx="11"/>
          </p:nvPr>
        </p:nvSpPr>
        <p:spPr/>
        <p:txBody>
          <a:bodyPr/>
          <a:lstStyle/>
          <a:p>
            <a:r>
              <a:rPr lang="en-US" dirty="0"/>
              <a:t>DEPARTMENT OF ELECTRICAL/ELECTRONICS ENGINEERING</a:t>
            </a:r>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2D472-1CE5-4B01-B18B-EE74BA212D80}" type="datetime1">
              <a:rPr lang="en-US" smtClean="0"/>
              <a:t>1/11/2026</a:t>
            </a:fld>
            <a:endParaRPr lang="en-US" dirty="0"/>
          </a:p>
        </p:txBody>
      </p:sp>
      <p:sp>
        <p:nvSpPr>
          <p:cNvPr id="3" name="Footer Placeholder 2"/>
          <p:cNvSpPr>
            <a:spLocks noGrp="1"/>
          </p:cNvSpPr>
          <p:nvPr>
            <p:ph type="ftr" sz="quarter" idx="11"/>
          </p:nvPr>
        </p:nvSpPr>
        <p:spPr/>
        <p:txBody>
          <a:bodyPr/>
          <a:lstStyle/>
          <a:p>
            <a:r>
              <a:rPr lang="en-US" dirty="0"/>
              <a:t>DEPARTMENT OF ELECTRICAL/ELECTRONICS ENGINEERING</a:t>
            </a:r>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dirty="0"/>
              <a:t>Click icon to add picture</a:t>
            </a:r>
          </a:p>
        </p:txBody>
      </p:sp>
      <p:sp>
        <p:nvSpPr>
          <p:cNvPr id="2" name="Date Placeholder 1"/>
          <p:cNvSpPr>
            <a:spLocks noGrp="1"/>
          </p:cNvSpPr>
          <p:nvPr>
            <p:ph type="dt" sz="half" idx="10"/>
          </p:nvPr>
        </p:nvSpPr>
        <p:spPr/>
        <p:txBody>
          <a:bodyPr/>
          <a:lstStyle/>
          <a:p>
            <a:fld id="{85D65084-E78E-4C8E-8CA3-3EE212F8FBA6}" type="datetime1">
              <a:rPr lang="en-US" smtClean="0"/>
              <a:t>1/11/2026</a:t>
            </a:fld>
            <a:endParaRPr lang="en-US" dirty="0"/>
          </a:p>
        </p:txBody>
      </p:sp>
      <p:sp>
        <p:nvSpPr>
          <p:cNvPr id="3" name="Footer Placeholder 2"/>
          <p:cNvSpPr>
            <a:spLocks noGrp="1"/>
          </p:cNvSpPr>
          <p:nvPr>
            <p:ph type="ftr" sz="quarter" idx="11"/>
          </p:nvPr>
        </p:nvSpPr>
        <p:spPr/>
        <p:txBody>
          <a:bodyPr/>
          <a:lstStyle/>
          <a:p>
            <a:r>
              <a:rPr lang="en-US" dirty="0"/>
              <a:t>DEPARTMENT OF ELECTRICAL/ELECTRONICS ENGINEERING</a:t>
            </a:r>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dirty="0"/>
              <a:t>Click icon to add picture</a:t>
            </a:r>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dirty="0"/>
              <a:t>Click icon to add picture</a:t>
            </a:r>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F52A36-1753-45EC-B720-07C33494002C}" type="datetime1">
              <a:rPr lang="en-US" smtClean="0"/>
              <a:t>1/11/2026</a:t>
            </a:fld>
            <a:endParaRPr lang="en-US" dirty="0"/>
          </a:p>
        </p:txBody>
      </p:sp>
      <p:sp>
        <p:nvSpPr>
          <p:cNvPr id="6" name="Footer Placeholder 5"/>
          <p:cNvSpPr>
            <a:spLocks noGrp="1"/>
          </p:cNvSpPr>
          <p:nvPr>
            <p:ph type="ftr" sz="quarter" idx="11"/>
          </p:nvPr>
        </p:nvSpPr>
        <p:spPr/>
        <p:txBody>
          <a:bodyPr/>
          <a:lstStyle/>
          <a:p>
            <a:r>
              <a:rPr lang="en-US" dirty="0"/>
              <a:t>DEPARTMENT OF ELECTRICAL/ELECTRONICS ENGINEERING</a:t>
            </a:r>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F6F42-1AB2-4480-A1E2-7995BE3799B5}" type="datetime1">
              <a:rPr lang="en-US" smtClean="0"/>
              <a:t>1/11/2026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DEPARTMENT OF ELECTRICAL/ELECTRONICS ENGINEERING</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journal.yasin-alsys.org/mikailalsys/article/view/3777" TargetMode="External"/><Relationship Id="rId7" Type="http://schemas.openxmlformats.org/officeDocument/2006/relationships/hyperlink" Target="https://energycentral.com/news/fg-fixes-h1-2025-launch-scada-system-bid-stabilise-national-power-grid" TargetMode="External"/><Relationship Id="rId2" Type="http://schemas.openxmlformats.org/officeDocument/2006/relationships/hyperlink" Target="https://minigrids.org/wp-content/uploads/2020/06/Nigeria_Case_Study.pdf" TargetMode="External"/><Relationship Id="rId1" Type="http://schemas.openxmlformats.org/officeDocument/2006/relationships/slideLayout" Target="../slideLayouts/slideLayout2.xml"/><Relationship Id="rId6" Type="http://schemas.openxmlformats.org/officeDocument/2006/relationships/hyperlink" Target="https://thenationonlineng.net/how-national-grid-collapse-impacts-economy-negatively-report/" TargetMode="External"/><Relationship Id="rId5" Type="http://schemas.openxmlformats.org/officeDocument/2006/relationships/hyperlink" Target="https://www.scirp.org/journal/paperinformation?paperid=46061" TargetMode="External"/><Relationship Id="rId4" Type="http://schemas.openxmlformats.org/officeDocument/2006/relationships/hyperlink" Target="https://www.researchgate.net/figure/llustration-of-FLISR-Operation_fig3_341876589"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88695" y="1985678"/>
            <a:ext cx="11214610" cy="2031325"/>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ADDRESSING NIGERIA'S NATIONAL</a:t>
            </a:r>
          </a:p>
          <a:p>
            <a:pPr algn="ctr">
              <a:tabLst>
                <a:tab pos="347663" algn="l"/>
              </a:tabLst>
            </a:pPr>
            <a:r>
              <a:rPr lang="en-US" sz="4400" b="1" dirty="0">
                <a:solidFill>
                  <a:schemeClr val="bg1"/>
                </a:solidFill>
                <a:latin typeface="+mj-lt"/>
              </a:rPr>
              <a:t>GRID COLLAPSE ISSUES —</a:t>
            </a:r>
          </a:p>
          <a:p>
            <a:pPr algn="ctr">
              <a:tabLst>
                <a:tab pos="347663" algn="l"/>
              </a:tabLst>
            </a:pPr>
            <a:r>
              <a:rPr lang="en-US" sz="4400" b="1" dirty="0">
                <a:solidFill>
                  <a:schemeClr val="bg1"/>
                </a:solidFill>
                <a:latin typeface="+mj-lt"/>
              </a:rPr>
              <a:t>AN ELECTRICAL ENGINEERING APPROACH</a:t>
            </a:r>
          </a:p>
        </p:txBody>
      </p:sp>
      <p:sp>
        <p:nvSpPr>
          <p:cNvPr id="2" name="Oval 1">
            <a:extLst>
              <a:ext uri="{C183D7F6-B498-43B3-948B-1728B52AA6E4}">
                <adec:decorative xmlns:adec="http://schemas.microsoft.com/office/drawing/2017/decorative" val="1"/>
              </a:ext>
            </a:extLst>
          </p:cNvPr>
          <p:cNvSpPr/>
          <p:nvPr/>
        </p:nvSpPr>
        <p:spPr>
          <a:xfrm>
            <a:off x="5814302" y="4293869"/>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180361" y="4379593"/>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547389" y="4379593"/>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6" name="Footer Placeholder 5">
            <a:extLst>
              <a:ext uri="{FF2B5EF4-FFF2-40B4-BE49-F238E27FC236}">
                <a16:creationId xmlns:a16="http://schemas.microsoft.com/office/drawing/2014/main" id="{09DDEAB4-74F9-6143-8325-370841F077C8}"/>
              </a:ext>
            </a:extLst>
          </p:cNvPr>
          <p:cNvSpPr>
            <a:spLocks noGrp="1"/>
          </p:cNvSpPr>
          <p:nvPr>
            <p:ph type="ftr" sz="quarter" idx="11"/>
          </p:nvPr>
        </p:nvSpPr>
        <p:spPr>
          <a:xfrm>
            <a:off x="2308909" y="5844756"/>
            <a:ext cx="7742904" cy="876719"/>
          </a:xfrm>
        </p:spPr>
        <p:txBody>
          <a:bodyPr/>
          <a:lstStyle/>
          <a:p>
            <a:r>
              <a:rPr lang="en-US" sz="2000" b="1" dirty="0">
                <a:solidFill>
                  <a:schemeClr val="bg1"/>
                </a:solidFill>
              </a:rPr>
              <a:t>BY ABDULBAASIT ERINKITOLA</a:t>
            </a:r>
          </a:p>
          <a:p>
            <a:r>
              <a:rPr lang="en-US" sz="2000" b="1" dirty="0">
                <a:solidFill>
                  <a:schemeClr val="bg1"/>
                </a:solidFill>
              </a:rPr>
              <a:t> DEPARTMENT OF ELECTRICAL/ELECTRONICS ENGINEERING, UNILAG</a:t>
            </a:r>
          </a:p>
          <a:p>
            <a:r>
              <a:rPr lang="en-US" sz="2000" b="1" dirty="0">
                <a:solidFill>
                  <a:schemeClr val="bg1"/>
                </a:solidFill>
              </a:rPr>
              <a:t>15TH AUGUST, 2025.</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ACA23-AC71-0AA6-499F-D6350B086F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EDAD0D-BA75-C85D-E678-50CBE29B8A16}"/>
              </a:ext>
            </a:extLst>
          </p:cNvPr>
          <p:cNvSpPr>
            <a:spLocks noGrp="1"/>
          </p:cNvSpPr>
          <p:nvPr>
            <p:ph type="title"/>
          </p:nvPr>
        </p:nvSpPr>
        <p:spPr>
          <a:xfrm>
            <a:off x="838200" y="365126"/>
            <a:ext cx="10515600" cy="692838"/>
          </a:xfrm>
          <a:noFill/>
        </p:spPr>
        <p:txBody>
          <a:bodyPr>
            <a:normAutofit fontScale="90000"/>
          </a:bodyPr>
          <a:lstStyle/>
          <a:p>
            <a:r>
              <a:rPr lang="en-US" b="1" dirty="0">
                <a:latin typeface="Calibri" panose="020F0502020204030204" pitchFamily="34" charset="0"/>
                <a:ea typeface="Calibri" panose="020F0502020204030204" pitchFamily="34" charset="0"/>
                <a:cs typeface="Calibri" panose="020F0502020204030204" pitchFamily="34" charset="0"/>
              </a:rPr>
              <a:t>SYSTEM DESIGN</a:t>
            </a:r>
            <a:endParaRPr lang="en-NG"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895B791-E111-F06B-CB66-1FBAB768EDF9}"/>
              </a:ext>
            </a:extLst>
          </p:cNvPr>
          <p:cNvSpPr>
            <a:spLocks noGrp="1"/>
          </p:cNvSpPr>
          <p:nvPr>
            <p:ph sz="half" idx="1"/>
          </p:nvPr>
        </p:nvSpPr>
        <p:spPr>
          <a:xfrm>
            <a:off x="741217" y="1633344"/>
            <a:ext cx="4454238" cy="3591312"/>
          </a:xfrm>
        </p:spPr>
        <p:txBody>
          <a:bodyPr>
            <a:normAutofit lnSpcReduction="10000"/>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The proposed system comprises </a:t>
            </a:r>
            <a:r>
              <a:rPr lang="en-US" b="1" dirty="0">
                <a:latin typeface="Calibri" panose="020F0502020204030204" pitchFamily="34" charset="0"/>
                <a:ea typeface="Calibri" panose="020F0502020204030204" pitchFamily="34" charset="0"/>
                <a:cs typeface="Calibri" panose="020F0502020204030204" pitchFamily="34" charset="0"/>
              </a:rPr>
              <a:t>three integrated components:</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A predictive maintenance platform</a:t>
            </a:r>
          </a:p>
          <a:p>
            <a:r>
              <a:rPr lang="en-US" dirty="0">
                <a:latin typeface="Calibri" panose="020F0502020204030204" pitchFamily="34" charset="0"/>
                <a:ea typeface="Calibri" panose="020F0502020204030204" pitchFamily="34" charset="0"/>
                <a:cs typeface="Calibri" panose="020F0502020204030204" pitchFamily="34" charset="0"/>
              </a:rPr>
              <a:t>A FLISR-enabled feeder network</a:t>
            </a:r>
          </a:p>
          <a:p>
            <a:r>
              <a:rPr lang="en-US" dirty="0">
                <a:latin typeface="Calibri" panose="020F0502020204030204" pitchFamily="34" charset="0"/>
                <a:ea typeface="Calibri" panose="020F0502020204030204" pitchFamily="34" charset="0"/>
                <a:cs typeface="Calibri" panose="020F0502020204030204" pitchFamily="34" charset="0"/>
              </a:rPr>
              <a:t>A network of solar-hybrid microgrids</a:t>
            </a:r>
          </a:p>
        </p:txBody>
      </p:sp>
      <p:sp>
        <p:nvSpPr>
          <p:cNvPr id="4" name="Footer Placeholder 3">
            <a:extLst>
              <a:ext uri="{FF2B5EF4-FFF2-40B4-BE49-F238E27FC236}">
                <a16:creationId xmlns:a16="http://schemas.microsoft.com/office/drawing/2014/main" id="{1CB27EAE-0232-1C83-0A98-74A1F5C24169}"/>
              </a:ext>
            </a:extLst>
          </p:cNvPr>
          <p:cNvSpPr>
            <a:spLocks noGrp="1"/>
          </p:cNvSpPr>
          <p:nvPr>
            <p:ph type="ftr" sz="quarter" idx="11"/>
          </p:nvPr>
        </p:nvSpPr>
        <p:spPr/>
        <p:txBody>
          <a:bodyPr/>
          <a:lstStyle/>
          <a:p>
            <a:r>
              <a:rPr lang="en-US" dirty="0"/>
              <a:t>DEPARTMENT OF ELECTRICAL/ELECTRONICS ENGINEERING</a:t>
            </a:r>
          </a:p>
        </p:txBody>
      </p:sp>
      <p:sp>
        <p:nvSpPr>
          <p:cNvPr id="6" name="Footer Placeholder 2">
            <a:extLst>
              <a:ext uri="{FF2B5EF4-FFF2-40B4-BE49-F238E27FC236}">
                <a16:creationId xmlns:a16="http://schemas.microsoft.com/office/drawing/2014/main" id="{93A25602-243B-3B3E-1F5D-7CACF1F1B9DA}"/>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pic>
        <p:nvPicPr>
          <p:cNvPr id="14" name="Picture 13">
            <a:extLst>
              <a:ext uri="{FF2B5EF4-FFF2-40B4-BE49-F238E27FC236}">
                <a16:creationId xmlns:a16="http://schemas.microsoft.com/office/drawing/2014/main" id="{0E4218D4-1DCE-B25D-EA89-01B90DBFE637}"/>
              </a:ext>
            </a:extLst>
          </p:cNvPr>
          <p:cNvPicPr>
            <a:picLocks noChangeAspect="1"/>
          </p:cNvPicPr>
          <p:nvPr/>
        </p:nvPicPr>
        <p:blipFill>
          <a:blip r:embed="rId2" cstate="print">
            <a:extLst>
              <a:ext uri="{28A0092B-C50C-407E-A947-70E740481C1C}">
                <a14:useLocalDpi xmlns:a14="http://schemas.microsoft.com/office/drawing/2010/main" val="0"/>
              </a:ext>
            </a:extLst>
          </a:blip>
          <a:srcRect l="6666" t="7844" r="3030" b="5695"/>
          <a:stretch>
            <a:fillRect/>
          </a:stretch>
        </p:blipFill>
        <p:spPr>
          <a:xfrm>
            <a:off x="5569528" y="1057964"/>
            <a:ext cx="6192981" cy="4658211"/>
          </a:xfrm>
          <a:prstGeom prst="rect">
            <a:avLst/>
          </a:prstGeom>
        </p:spPr>
      </p:pic>
    </p:spTree>
    <p:extLst>
      <p:ext uri="{BB962C8B-B14F-4D97-AF65-F5344CB8AC3E}">
        <p14:creationId xmlns:p14="http://schemas.microsoft.com/office/powerpoint/2010/main" val="1756125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56F7A-E035-FCA2-7CFE-2023A404D8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D7A3E-AF82-189C-5F1E-F68D33D437C8}"/>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EXPERIMENTAL SETUP</a:t>
            </a:r>
            <a:endParaRPr lang="en-NG"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3860E83-D766-83F2-833C-8E3CCB7FB2A2}"/>
              </a:ext>
            </a:extLst>
          </p:cNvPr>
          <p:cNvSpPr>
            <a:spLocks noGrp="1"/>
          </p:cNvSpPr>
          <p:nvPr>
            <p:ph idx="1"/>
          </p:nvPr>
        </p:nvSpPr>
        <p:spPr>
          <a:xfrm>
            <a:off x="838200" y="1690688"/>
            <a:ext cx="10515600" cy="4351338"/>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The 33 kV feeder simulation included seven load nodes, each protected by relays and reclosers.</a:t>
            </a:r>
          </a:p>
          <a:p>
            <a:r>
              <a:rPr lang="en-US" dirty="0">
                <a:latin typeface="Calibri" panose="020F0502020204030204" pitchFamily="34" charset="0"/>
                <a:ea typeface="Calibri" panose="020F0502020204030204" pitchFamily="34" charset="0"/>
                <a:cs typeface="Calibri" panose="020F0502020204030204" pitchFamily="34" charset="0"/>
              </a:rPr>
              <a:t>A fault was introduced between Nodes 2 and 3 to test FLISR performance. In the predictive maintenance simulation, 24-hour operational data for a transformer was generated, including hourly current and temperature readings.</a:t>
            </a:r>
          </a:p>
          <a:p>
            <a:r>
              <a:rPr lang="en-US" dirty="0">
                <a:latin typeface="Calibri" panose="020F0502020204030204" pitchFamily="34" charset="0"/>
                <a:ea typeface="Calibri" panose="020F0502020204030204" pitchFamily="34" charset="0"/>
                <a:cs typeface="Calibri" panose="020F0502020204030204" pitchFamily="34" charset="0"/>
              </a:rPr>
              <a:t>Thresholds were set at 90% of rated current and 80°C. Any breach of these thresholds triggered an alert.</a:t>
            </a:r>
          </a:p>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Both models were run in MATLAB to assess performance under fault and overload conditions.</a:t>
            </a:r>
          </a:p>
        </p:txBody>
      </p:sp>
      <p:sp>
        <p:nvSpPr>
          <p:cNvPr id="4" name="Footer Placeholder 3">
            <a:extLst>
              <a:ext uri="{FF2B5EF4-FFF2-40B4-BE49-F238E27FC236}">
                <a16:creationId xmlns:a16="http://schemas.microsoft.com/office/drawing/2014/main" id="{365FB743-51A6-0839-112F-8D4ADE1B7232}"/>
              </a:ext>
            </a:extLst>
          </p:cNvPr>
          <p:cNvSpPr>
            <a:spLocks noGrp="1"/>
          </p:cNvSpPr>
          <p:nvPr>
            <p:ph type="ftr" sz="quarter" idx="11"/>
          </p:nvPr>
        </p:nvSpPr>
        <p:spPr/>
        <p:txBody>
          <a:bodyPr/>
          <a:lstStyle/>
          <a:p>
            <a:r>
              <a:rPr lang="en-US" dirty="0"/>
              <a:t>DEPARTMENT OF ELECTRICAL/ELECTRONICS ENGINEERING</a:t>
            </a:r>
          </a:p>
        </p:txBody>
      </p:sp>
      <p:sp>
        <p:nvSpPr>
          <p:cNvPr id="6" name="Footer Placeholder 2">
            <a:extLst>
              <a:ext uri="{FF2B5EF4-FFF2-40B4-BE49-F238E27FC236}">
                <a16:creationId xmlns:a16="http://schemas.microsoft.com/office/drawing/2014/main" id="{37C3A714-817E-93A8-4448-0B5C3D00719B}"/>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spTree>
    <p:extLst>
      <p:ext uri="{BB962C8B-B14F-4D97-AF65-F5344CB8AC3E}">
        <p14:creationId xmlns:p14="http://schemas.microsoft.com/office/powerpoint/2010/main" val="3338650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5DC9-611F-2D3F-14E6-FB9292F99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3CC04-8000-A001-6734-ACB732BD53DD}"/>
              </a:ext>
            </a:extLst>
          </p:cNvPr>
          <p:cNvSpPr>
            <a:spLocks noGrp="1"/>
          </p:cNvSpPr>
          <p:nvPr>
            <p:ph type="title"/>
          </p:nvPr>
        </p:nvSpPr>
        <p:spPr>
          <a:xfrm>
            <a:off x="838200" y="365125"/>
            <a:ext cx="4703618" cy="759547"/>
          </a:xfrm>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RESULTS</a:t>
            </a:r>
            <a:endParaRPr lang="en-NG" b="1" dirty="0">
              <a:latin typeface="Calibri" panose="020F0502020204030204" pitchFamily="34" charset="0"/>
              <a:ea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A0E84A6A-B96F-805A-A341-C6046D2E47BD}"/>
              </a:ext>
            </a:extLst>
          </p:cNvPr>
          <p:cNvSpPr>
            <a:spLocks noGrp="1"/>
          </p:cNvSpPr>
          <p:nvPr>
            <p:ph type="ftr" sz="quarter" idx="11"/>
          </p:nvPr>
        </p:nvSpPr>
        <p:spPr/>
        <p:txBody>
          <a:bodyPr/>
          <a:lstStyle/>
          <a:p>
            <a:r>
              <a:rPr lang="en-US" dirty="0"/>
              <a:t>DEPARTMENT OF ELECTRICAL/ELECTRONICS ENGINEERING</a:t>
            </a:r>
          </a:p>
        </p:txBody>
      </p:sp>
      <p:sp>
        <p:nvSpPr>
          <p:cNvPr id="6" name="Footer Placeholder 2">
            <a:extLst>
              <a:ext uri="{FF2B5EF4-FFF2-40B4-BE49-F238E27FC236}">
                <a16:creationId xmlns:a16="http://schemas.microsoft.com/office/drawing/2014/main" id="{43B5DBBA-EAA9-350D-1966-7A23EE38DFFC}"/>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pic>
        <p:nvPicPr>
          <p:cNvPr id="11" name="Content Placeholder 10">
            <a:extLst>
              <a:ext uri="{FF2B5EF4-FFF2-40B4-BE49-F238E27FC236}">
                <a16:creationId xmlns:a16="http://schemas.microsoft.com/office/drawing/2014/main" id="{6C1E8A65-2BE0-ABE7-9E36-5E28A204E416}"/>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l="27155" t="14322" r="5182" b="3380"/>
          <a:stretch>
            <a:fillRect/>
          </a:stretch>
        </p:blipFill>
        <p:spPr>
          <a:xfrm>
            <a:off x="6895318" y="3255818"/>
            <a:ext cx="3822067" cy="3100532"/>
          </a:xfrm>
        </p:spPr>
      </p:pic>
      <p:pic>
        <p:nvPicPr>
          <p:cNvPr id="8" name="Content Placeholder 7">
            <a:extLst>
              <a:ext uri="{FF2B5EF4-FFF2-40B4-BE49-F238E27FC236}">
                <a16:creationId xmlns:a16="http://schemas.microsoft.com/office/drawing/2014/main" id="{5D5D63ED-ACE0-B41D-BACD-368D4EC1291F}"/>
              </a:ext>
            </a:extLst>
          </p:cNvPr>
          <p:cNvPicPr>
            <a:picLocks noGrp="1" noChangeAspect="1"/>
          </p:cNvPicPr>
          <p:nvPr>
            <p:ph sz="half" idx="1"/>
          </p:nvPr>
        </p:nvPicPr>
        <p:blipFill>
          <a:blip r:embed="rId3"/>
          <a:stretch>
            <a:fillRect/>
          </a:stretch>
        </p:blipFill>
        <p:spPr>
          <a:xfrm>
            <a:off x="6386865" y="365125"/>
            <a:ext cx="4966935" cy="2897620"/>
          </a:xfrm>
          <a:prstGeom prst="rect">
            <a:avLst/>
          </a:prstGeom>
        </p:spPr>
      </p:pic>
      <p:pic>
        <p:nvPicPr>
          <p:cNvPr id="9" name="Picture 8">
            <a:extLst>
              <a:ext uri="{FF2B5EF4-FFF2-40B4-BE49-F238E27FC236}">
                <a16:creationId xmlns:a16="http://schemas.microsoft.com/office/drawing/2014/main" id="{C31B8DBC-1B67-E0C1-81EC-1A41AAA34EA8}"/>
              </a:ext>
            </a:extLst>
          </p:cNvPr>
          <p:cNvPicPr>
            <a:picLocks noChangeAspect="1"/>
          </p:cNvPicPr>
          <p:nvPr/>
        </p:nvPicPr>
        <p:blipFill>
          <a:blip r:embed="rId4"/>
          <a:stretch>
            <a:fillRect/>
          </a:stretch>
        </p:blipFill>
        <p:spPr>
          <a:xfrm>
            <a:off x="574884" y="1529097"/>
            <a:ext cx="4966934" cy="4422827"/>
          </a:xfrm>
          <a:prstGeom prst="rect">
            <a:avLst/>
          </a:prstGeom>
        </p:spPr>
      </p:pic>
    </p:spTree>
    <p:extLst>
      <p:ext uri="{BB962C8B-B14F-4D97-AF65-F5344CB8AC3E}">
        <p14:creationId xmlns:p14="http://schemas.microsoft.com/office/powerpoint/2010/main" val="559128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B8CF4-2947-A9C4-D4B3-26C84FC3F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9F89-4281-0B87-2CAC-473C6CCA0E1B}"/>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CONCLUSION</a:t>
            </a:r>
            <a:endParaRPr lang="en-NG"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FD82491-BD91-87A8-996C-CE84FEA22B75}"/>
              </a:ext>
            </a:extLst>
          </p:cNvPr>
          <p:cNvSpPr>
            <a:spLocks noGrp="1"/>
          </p:cNvSpPr>
          <p:nvPr>
            <p:ph idx="1"/>
          </p:nvPr>
        </p:nvSpPr>
        <p:spPr/>
        <p:txBody>
          <a:bodyPr>
            <a:normAutofit/>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This research demonstrates that integrating predictive maintenance, FLISR, and microgrids can transform Nigeria’s grid from a fragile, failure-prone system into a resilient, adaptive network. The combined engineering approach offers not only technical feasibility but also economic justification, with potential savings that far outweigh the initial investment. Implementation at scale will require coordinated policy support, workforce training, and targeted pilot projects to build momentum for nationwide adoption.</a:t>
            </a:r>
          </a:p>
        </p:txBody>
      </p:sp>
      <p:sp>
        <p:nvSpPr>
          <p:cNvPr id="4" name="Footer Placeholder 3">
            <a:extLst>
              <a:ext uri="{FF2B5EF4-FFF2-40B4-BE49-F238E27FC236}">
                <a16:creationId xmlns:a16="http://schemas.microsoft.com/office/drawing/2014/main" id="{F6CABBFA-DA41-A875-1AD1-925EBFC8481A}"/>
              </a:ext>
            </a:extLst>
          </p:cNvPr>
          <p:cNvSpPr>
            <a:spLocks noGrp="1"/>
          </p:cNvSpPr>
          <p:nvPr>
            <p:ph type="ftr" sz="quarter" idx="11"/>
          </p:nvPr>
        </p:nvSpPr>
        <p:spPr/>
        <p:txBody>
          <a:bodyPr/>
          <a:lstStyle/>
          <a:p>
            <a:r>
              <a:rPr lang="en-US" dirty="0"/>
              <a:t>DEPARTMENT OF ELECTRICAL/ELECTRONICS ENGINEERING</a:t>
            </a:r>
          </a:p>
        </p:txBody>
      </p:sp>
      <p:sp>
        <p:nvSpPr>
          <p:cNvPr id="6" name="Footer Placeholder 2">
            <a:extLst>
              <a:ext uri="{FF2B5EF4-FFF2-40B4-BE49-F238E27FC236}">
                <a16:creationId xmlns:a16="http://schemas.microsoft.com/office/drawing/2014/main" id="{2B23FC1D-C338-C627-C860-0E9525540482}"/>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spTree>
    <p:extLst>
      <p:ext uri="{BB962C8B-B14F-4D97-AF65-F5344CB8AC3E}">
        <p14:creationId xmlns:p14="http://schemas.microsoft.com/office/powerpoint/2010/main" val="264624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6B75B-7A12-7111-9719-86243A894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6FE88-5F59-B5B1-DF9F-D50A17D031F3}"/>
              </a:ext>
            </a:extLst>
          </p:cNvPr>
          <p:cNvSpPr>
            <a:spLocks noGrp="1"/>
          </p:cNvSpPr>
          <p:nvPr>
            <p:ph type="title"/>
          </p:nvPr>
        </p:nvSpPr>
        <p:spPr>
          <a:xfrm>
            <a:off x="838200" y="365126"/>
            <a:ext cx="10515600" cy="315912"/>
          </a:xfrm>
        </p:spPr>
        <p:txBody>
          <a:bodyPr>
            <a:normAutofit fontScale="90000"/>
          </a:bodyPr>
          <a:lstStyle/>
          <a:p>
            <a:r>
              <a:rPr lang="en-US" sz="2800" b="1" dirty="0">
                <a:latin typeface="Calibri" panose="020F0502020204030204" pitchFamily="34" charset="0"/>
                <a:ea typeface="Calibri" panose="020F0502020204030204" pitchFamily="34" charset="0"/>
                <a:cs typeface="Calibri" panose="020F0502020204030204" pitchFamily="34" charset="0"/>
              </a:rPr>
              <a:t>REFERENCES</a:t>
            </a:r>
            <a:endParaRPr lang="en-NG" sz="28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8F1A034-A057-BFA5-5EEC-178D4FA47E11}"/>
              </a:ext>
            </a:extLst>
          </p:cNvPr>
          <p:cNvSpPr>
            <a:spLocks noGrp="1"/>
          </p:cNvSpPr>
          <p:nvPr>
            <p:ph idx="1"/>
          </p:nvPr>
        </p:nvSpPr>
        <p:spPr>
          <a:xfrm>
            <a:off x="838200" y="872836"/>
            <a:ext cx="11353800" cy="5620038"/>
          </a:xfrm>
        </p:spPr>
        <p:txBody>
          <a:bodyPr>
            <a:normAutofit/>
          </a:bodyPr>
          <a:lstStyle/>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 Bloomberg New Energy Finance. (2020). </a:t>
            </a:r>
            <a:r>
              <a:rPr lang="en-US" sz="1800" i="1" dirty="0">
                <a:latin typeface="Calibri" panose="020F0502020204030204" pitchFamily="34" charset="0"/>
                <a:ea typeface="Calibri" panose="020F0502020204030204" pitchFamily="34" charset="0"/>
                <a:cs typeface="Calibri" panose="020F0502020204030204" pitchFamily="34" charset="0"/>
              </a:rPr>
              <a:t>Nigeria case study</a:t>
            </a:r>
            <a:r>
              <a:rPr lang="en-US" sz="1800" dirty="0">
                <a:latin typeface="Calibri" panose="020F0502020204030204" pitchFamily="34" charset="0"/>
                <a:ea typeface="Calibri" panose="020F0502020204030204" pitchFamily="34" charset="0"/>
                <a:cs typeface="Calibri" panose="020F0502020204030204" pitchFamily="34" charset="0"/>
              </a:rPr>
              <a:t>. In </a:t>
            </a:r>
            <a:r>
              <a:rPr lang="en-US" sz="1800" i="1" dirty="0">
                <a:latin typeface="Calibri" panose="020F0502020204030204" pitchFamily="34" charset="0"/>
                <a:ea typeface="Calibri" panose="020F0502020204030204" pitchFamily="34" charset="0"/>
                <a:cs typeface="Calibri" panose="020F0502020204030204" pitchFamily="34" charset="0"/>
              </a:rPr>
              <a:t>State of the Global Mini-Grids Market Report 2020</a:t>
            </a:r>
            <a:r>
              <a:rPr lang="en-US" sz="1800" dirty="0">
                <a:latin typeface="Calibri" panose="020F0502020204030204" pitchFamily="34" charset="0"/>
                <a:ea typeface="Calibri" panose="020F0502020204030204" pitchFamily="34" charset="0"/>
                <a:cs typeface="Calibri" panose="020F0502020204030204" pitchFamily="34" charset="0"/>
              </a:rPr>
              <a:t>. -</a:t>
            </a:r>
          </a:p>
          <a:p>
            <a:pPr marL="457200" lvl="1" indent="0">
              <a:buNone/>
            </a:pPr>
            <a:r>
              <a:rPr lang="en-US" sz="1800" dirty="0">
                <a:latin typeface="Calibri" panose="020F0502020204030204" pitchFamily="34" charset="0"/>
                <a:ea typeface="Calibri" panose="020F0502020204030204" pitchFamily="34" charset="0"/>
                <a:cs typeface="Calibri" panose="020F0502020204030204" pitchFamily="34" charset="0"/>
                <a:hlinkClick r:id="rId2"/>
              </a:rPr>
              <a:t>https://minigrids.org/wp-content/uploads/2020/06/Nigeria_Case_Study.pdf</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None/>
            </a:pP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Karnilius, G. F., Isaac, J. I., &amp; Falama, R. (2024). Smart grid technologies: advancements and applications in Nigeria. </a:t>
            </a:r>
            <a:r>
              <a:rPr lang="en-US" sz="1800" i="1" dirty="0">
                <a:latin typeface="Calibri" panose="020F0502020204030204" pitchFamily="34" charset="0"/>
                <a:ea typeface="Calibri" panose="020F0502020204030204" pitchFamily="34" charset="0"/>
                <a:cs typeface="Calibri" panose="020F0502020204030204" pitchFamily="34" charset="0"/>
              </a:rPr>
              <a:t>Journal of Multidisciplinary Science: MIKAILALSYS, 2</a:t>
            </a:r>
            <a:r>
              <a:rPr lang="en-US" sz="1800" dirty="0">
                <a:latin typeface="Calibri" panose="020F0502020204030204" pitchFamily="34" charset="0"/>
                <a:ea typeface="Calibri" panose="020F0502020204030204" pitchFamily="34" charset="0"/>
                <a:cs typeface="Calibri" panose="020F0502020204030204" pitchFamily="34" charset="0"/>
              </a:rPr>
              <a:t>(3), 359–370</a:t>
            </a:r>
          </a:p>
          <a:p>
            <a:pPr marL="457200" lvl="1" indent="0">
              <a:buNone/>
            </a:pPr>
            <a:r>
              <a:rPr lang="en-US" sz="1800" u="sng" dirty="0">
                <a:latin typeface="Calibri" panose="020F0502020204030204" pitchFamily="34" charset="0"/>
                <a:ea typeface="Calibri" panose="020F0502020204030204" pitchFamily="34" charset="0"/>
                <a:cs typeface="Calibri" panose="020F0502020204030204" pitchFamily="34" charset="0"/>
                <a:hlinkClick r:id="rId3"/>
              </a:rPr>
              <a:t>https://ejournal.yasin-alsys.org/mikailalsys/article/view/3777</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None/>
            </a:pP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Sachdeva, P., Feb (2020, Feb). </a:t>
            </a:r>
            <a:r>
              <a:rPr lang="en-US" sz="1800" i="1" dirty="0">
                <a:latin typeface="Calibri" panose="020F0502020204030204" pitchFamily="34" charset="0"/>
                <a:ea typeface="Calibri" panose="020F0502020204030204" pitchFamily="34" charset="0"/>
                <a:cs typeface="Calibri" panose="020F0502020204030204" pitchFamily="34" charset="0"/>
              </a:rPr>
              <a:t>Illustration of FLISR Operation. | Download Scientific Diagram</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1800" u="sng" dirty="0">
                <a:latin typeface="Calibri" panose="020F0502020204030204" pitchFamily="34" charset="0"/>
                <a:ea typeface="Calibri" panose="020F0502020204030204" pitchFamily="34" charset="0"/>
                <a:cs typeface="Calibri" panose="020F0502020204030204" pitchFamily="34" charset="0"/>
                <a:hlinkClick r:id="rId4"/>
              </a:rPr>
              <a:t>https://www.researchgate.net/figure/llustration-of-FLISR-Operation_fig3_341876589</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None/>
            </a:pP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Temple, E. (2024, Oct 23). </a:t>
            </a:r>
            <a:r>
              <a:rPr lang="en-US" sz="1800" i="1" dirty="0">
                <a:latin typeface="Calibri" panose="020F0502020204030204" pitchFamily="34" charset="0"/>
                <a:ea typeface="Calibri" panose="020F0502020204030204" pitchFamily="34" charset="0"/>
                <a:cs typeface="Calibri" panose="020F0502020204030204" pitchFamily="34" charset="0"/>
              </a:rPr>
              <a:t>The implications of incessant national grid collapse</a:t>
            </a:r>
            <a:r>
              <a:rPr lang="en-US" sz="1800" dirty="0">
                <a:latin typeface="Calibri" panose="020F0502020204030204" pitchFamily="34" charset="0"/>
                <a:ea typeface="Calibri" panose="020F0502020204030204" pitchFamily="34" charset="0"/>
                <a:cs typeface="Calibri" panose="020F0502020204030204" pitchFamily="34" charset="0"/>
              </a:rPr>
              <a:t>.</a:t>
            </a:r>
          </a:p>
          <a:p>
            <a:pPr marL="457200" lvl="1" indent="0">
              <a:buNone/>
            </a:pPr>
            <a:r>
              <a:rPr lang="en-US" sz="1800" u="sng" dirty="0">
                <a:latin typeface="Calibri" panose="020F0502020204030204" pitchFamily="34" charset="0"/>
                <a:ea typeface="Calibri" panose="020F0502020204030204" pitchFamily="34" charset="0"/>
                <a:cs typeface="Calibri" panose="020F0502020204030204" pitchFamily="34" charset="0"/>
                <a:hlinkClick r:id="rId5"/>
              </a:rPr>
              <a:t>https://www.scirp.org/journal/paperinformation?paperid=46061</a:t>
            </a:r>
            <a:r>
              <a:rPr lang="en-US" sz="1800" dirty="0">
                <a:latin typeface="Calibri" panose="020F0502020204030204" pitchFamily="34" charset="0"/>
                <a:ea typeface="Calibri" panose="020F0502020204030204" pitchFamily="34" charset="0"/>
                <a:cs typeface="Calibri" panose="020F0502020204030204" pitchFamily="34" charset="0"/>
              </a:rPr>
              <a:t> Blueprint.</a:t>
            </a:r>
          </a:p>
          <a:p>
            <a:pPr marL="0" indent="0">
              <a:buNone/>
            </a:pP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Yusuf, I. A. (2024, Nov 10). </a:t>
            </a:r>
            <a:r>
              <a:rPr lang="en-US" sz="1800" i="1" dirty="0">
                <a:latin typeface="Calibri" panose="020F0502020204030204" pitchFamily="34" charset="0"/>
                <a:ea typeface="Calibri" panose="020F0502020204030204" pitchFamily="34" charset="0"/>
                <a:cs typeface="Calibri" panose="020F0502020204030204" pitchFamily="34" charset="0"/>
              </a:rPr>
              <a:t>How national grid collapse impacts economy negatively – Report</a:t>
            </a:r>
            <a:r>
              <a:rPr lang="en-US" sz="1800" dirty="0">
                <a:latin typeface="Calibri" panose="020F0502020204030204" pitchFamily="34" charset="0"/>
                <a:ea typeface="Calibri" panose="020F0502020204030204" pitchFamily="34" charset="0"/>
                <a:cs typeface="Calibri" panose="020F0502020204030204" pitchFamily="34" charset="0"/>
              </a:rPr>
              <a:t>.</a:t>
            </a:r>
          </a:p>
          <a:p>
            <a:pPr marL="457200" lvl="1" indent="0">
              <a:buNone/>
            </a:pPr>
            <a:r>
              <a:rPr lang="en-US" sz="1800" u="sng" dirty="0">
                <a:latin typeface="Calibri" panose="020F0502020204030204" pitchFamily="34" charset="0"/>
                <a:ea typeface="Calibri" panose="020F0502020204030204" pitchFamily="34" charset="0"/>
                <a:cs typeface="Calibri" panose="020F0502020204030204" pitchFamily="34" charset="0"/>
                <a:hlinkClick r:id="rId6"/>
              </a:rPr>
              <a:t>https://thenationonlineng.net/how-national-grid-collapse-impacts-economy-negatively-report/</a:t>
            </a:r>
            <a:r>
              <a:rPr lang="en-US" sz="1800" dirty="0">
                <a:latin typeface="Calibri" panose="020F0502020204030204" pitchFamily="34" charset="0"/>
                <a:ea typeface="Calibri" panose="020F0502020204030204" pitchFamily="34" charset="0"/>
                <a:cs typeface="Calibri" panose="020F0502020204030204" pitchFamily="34" charset="0"/>
              </a:rPr>
              <a:t> The Nation.</a:t>
            </a:r>
          </a:p>
          <a:p>
            <a:pPr marL="0" indent="0">
              <a:buNone/>
            </a:pP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Zulu, E. (2024, Sep 20). </a:t>
            </a:r>
            <a:r>
              <a:rPr lang="en-US" sz="1800" i="1" dirty="0">
                <a:latin typeface="Calibri" panose="020F0502020204030204" pitchFamily="34" charset="0"/>
                <a:ea typeface="Calibri" panose="020F0502020204030204" pitchFamily="34" charset="0"/>
                <a:cs typeface="Calibri" panose="020F0502020204030204" pitchFamily="34" charset="0"/>
              </a:rPr>
              <a:t>FG fixes H1 2025 for launch of SCADA system to stabilize national power grid</a:t>
            </a:r>
            <a:r>
              <a:rPr lang="en-US" sz="1800" dirty="0">
                <a:latin typeface="Calibri" panose="020F0502020204030204" pitchFamily="34" charset="0"/>
                <a:ea typeface="Calibri" panose="020F0502020204030204" pitchFamily="34" charset="0"/>
                <a:cs typeface="Calibri" panose="020F0502020204030204" pitchFamily="34" charset="0"/>
              </a:rPr>
              <a:t>.</a:t>
            </a:r>
          </a:p>
          <a:p>
            <a:pPr marL="457200" lvl="1" indent="0">
              <a:buNone/>
            </a:pPr>
            <a:r>
              <a:rPr lang="en-US" sz="1800" u="sng" dirty="0">
                <a:latin typeface="Calibri" panose="020F0502020204030204" pitchFamily="34" charset="0"/>
                <a:ea typeface="Calibri" panose="020F0502020204030204" pitchFamily="34" charset="0"/>
                <a:cs typeface="Calibri" panose="020F0502020204030204" pitchFamily="34" charset="0"/>
                <a:hlinkClick r:id="rId7"/>
              </a:rPr>
              <a:t>https://energycentral.com/news/fg-fixes-h1-2025-launch-scada-system-bid-stabilise-national-power-grid</a:t>
            </a:r>
            <a:r>
              <a:rPr lang="en-US" sz="1800" dirty="0">
                <a:latin typeface="Calibri" panose="020F0502020204030204" pitchFamily="34" charset="0"/>
                <a:ea typeface="Calibri" panose="020F0502020204030204" pitchFamily="34" charset="0"/>
                <a:cs typeface="Calibri" panose="020F0502020204030204" pitchFamily="34" charset="0"/>
              </a:rPr>
              <a:t> This Day.</a:t>
            </a:r>
          </a:p>
        </p:txBody>
      </p:sp>
      <p:sp>
        <p:nvSpPr>
          <p:cNvPr id="4" name="Footer Placeholder 3">
            <a:extLst>
              <a:ext uri="{FF2B5EF4-FFF2-40B4-BE49-F238E27FC236}">
                <a16:creationId xmlns:a16="http://schemas.microsoft.com/office/drawing/2014/main" id="{7768B410-CE9B-2B46-1DED-0AC9916A59C3}"/>
              </a:ext>
            </a:extLst>
          </p:cNvPr>
          <p:cNvSpPr>
            <a:spLocks noGrp="1"/>
          </p:cNvSpPr>
          <p:nvPr>
            <p:ph type="ftr" sz="quarter" idx="11"/>
          </p:nvPr>
        </p:nvSpPr>
        <p:spPr>
          <a:xfrm>
            <a:off x="4038600" y="6502109"/>
            <a:ext cx="4114800" cy="365125"/>
          </a:xfrm>
        </p:spPr>
        <p:txBody>
          <a:bodyPr/>
          <a:lstStyle/>
          <a:p>
            <a:r>
              <a:rPr lang="en-US" dirty="0"/>
              <a:t>DEPARTMENT OF ELECTRICAL/ELECTRONICS ENGINEERING</a:t>
            </a:r>
          </a:p>
        </p:txBody>
      </p:sp>
      <p:sp>
        <p:nvSpPr>
          <p:cNvPr id="5" name="Footer Placeholder 2">
            <a:extLst>
              <a:ext uri="{FF2B5EF4-FFF2-40B4-BE49-F238E27FC236}">
                <a16:creationId xmlns:a16="http://schemas.microsoft.com/office/drawing/2014/main" id="{3BFAEE9F-CCD9-0D66-C61F-6C7BBF993545}"/>
              </a:ext>
            </a:extLst>
          </p:cNvPr>
          <p:cNvSpPr txBox="1">
            <a:spLocks/>
          </p:cNvSpPr>
          <p:nvPr/>
        </p:nvSpPr>
        <p:spPr>
          <a:xfrm>
            <a:off x="6906" y="6492874"/>
            <a:ext cx="12178188" cy="365126"/>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1"/>
                </a:solidFill>
              </a:rPr>
              <a:t>DEPARTMENT OF ELECTRICAL/ELECTRONICS ENGINEERING</a:t>
            </a:r>
          </a:p>
        </p:txBody>
      </p:sp>
    </p:spTree>
    <p:extLst>
      <p:ext uri="{BB962C8B-B14F-4D97-AF65-F5344CB8AC3E}">
        <p14:creationId xmlns:p14="http://schemas.microsoft.com/office/powerpoint/2010/main" val="2794009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i="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1045029" y="165381"/>
            <a:ext cx="10087448" cy="677108"/>
          </a:xfrm>
          <a:prstGeom prst="rect">
            <a:avLst/>
          </a:prstGeom>
          <a:noFill/>
        </p:spPr>
        <p:txBody>
          <a:bodyPr wrap="square" lIns="0" tIns="0" rIns="0" bIns="0" rtlCol="0">
            <a:spAutoFit/>
          </a:bodyPr>
          <a:lstStyle/>
          <a:p>
            <a:pPr>
              <a:tabLst>
                <a:tab pos="347663" algn="l"/>
              </a:tabLst>
            </a:pPr>
            <a:r>
              <a:rPr lang="en-US" sz="4400" b="1"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latin typeface="Calibri" panose="020F0502020204030204" pitchFamily="34" charset="0"/>
                <a:ea typeface="Calibri" panose="020F0502020204030204" pitchFamily="34" charset="0"/>
                <a:cs typeface="Calibri" panose="020F0502020204030204" pitchFamily="34" charset="0"/>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 name="Picture 3" descr="A close-up of a grid&#10;&#10;AI-generated content may be incorrect.">
            <a:extLst>
              <a:ext uri="{FF2B5EF4-FFF2-40B4-BE49-F238E27FC236}">
                <a16:creationId xmlns:a16="http://schemas.microsoft.com/office/drawing/2014/main" id="{E5610175-2D9E-173E-B630-263C143A30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338860"/>
            <a:ext cx="10087448" cy="2017490"/>
          </a:xfrm>
          <a:prstGeom prst="rect">
            <a:avLst/>
          </a:prstGeom>
        </p:spPr>
      </p:pic>
      <p:sp>
        <p:nvSpPr>
          <p:cNvPr id="6" name="TextBox 5">
            <a:extLst>
              <a:ext uri="{FF2B5EF4-FFF2-40B4-BE49-F238E27FC236}">
                <a16:creationId xmlns:a16="http://schemas.microsoft.com/office/drawing/2014/main" id="{0356A8A7-F372-B787-08E2-1D5F6D37F76E}"/>
              </a:ext>
            </a:extLst>
          </p:cNvPr>
          <p:cNvSpPr txBox="1"/>
          <p:nvPr/>
        </p:nvSpPr>
        <p:spPr>
          <a:xfrm>
            <a:off x="914400" y="842489"/>
            <a:ext cx="10557165" cy="3539430"/>
          </a:xfrm>
          <a:prstGeom prst="rect">
            <a:avLst/>
          </a:prstGeom>
          <a:noFill/>
        </p:spPr>
        <p:txBody>
          <a:bodyPr wrap="square">
            <a:spAutoFit/>
          </a:bodyPr>
          <a:lstStyle/>
          <a:p>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Nigeria’s power grid is among the most unstable globally, </a:t>
            </a: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ranking 110th out of 127 countries </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on the 2017 Energy Architecture Performance Index. In 2024 alone, the grid collapsed </a:t>
            </a: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at least twelve times</a:t>
            </a:r>
            <a:r>
              <a:rPr lang="en-US" sz="2800" dirty="0">
                <a:latin typeface="Calibri" panose="020F0502020204030204" pitchFamily="34" charset="0"/>
                <a:ea typeface="Calibri" panose="020F0502020204030204" pitchFamily="34" charset="0"/>
                <a:cs typeface="Calibri" panose="020F0502020204030204" pitchFamily="34" charset="0"/>
              </a:rPr>
              <a:t>.</a:t>
            </a:r>
          </a:p>
          <a:p>
            <a:endParaRPr lang="en-US" sz="2800" dirty="0">
              <a:latin typeface="Calibri" panose="020F0502020204030204" pitchFamily="34" charset="0"/>
              <a:ea typeface="Calibri" panose="020F0502020204030204" pitchFamily="34" charset="0"/>
              <a:cs typeface="Calibri" panose="020F0502020204030204" pitchFamily="34" charset="0"/>
            </a:endParaRPr>
          </a:p>
          <a:p>
            <a:r>
              <a:rPr lang="en-US" sz="2800" dirty="0">
                <a:latin typeface="Calibri" panose="020F0502020204030204" pitchFamily="34" charset="0"/>
                <a:ea typeface="Calibri" panose="020F0502020204030204" pitchFamily="34" charset="0"/>
                <a:cs typeface="Calibri" panose="020F0502020204030204" pitchFamily="34" charset="0"/>
              </a:rPr>
              <a:t>To address this, the study proposes a modernized smart-grid framework combined with real-time monitoring, MATLAB-based fault simulations, and economic feasibility analysis tailored to Nigeria’s power sector.</a:t>
            </a:r>
          </a:p>
          <a:p>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86191B52-4D48-D824-F19B-FB9E4BC3916D}"/>
              </a:ext>
            </a:extLst>
          </p:cNvPr>
          <p:cNvSpPr>
            <a:spLocks noGrp="1"/>
          </p:cNvSpPr>
          <p:nvPr>
            <p:ph type="ftr" sz="quarter" idx="11"/>
          </p:nvPr>
        </p:nvSpPr>
        <p:spPr/>
        <p:txBody>
          <a:bodyPr/>
          <a:lstStyle/>
          <a:p>
            <a:r>
              <a:rPr lang="en-US" dirty="0"/>
              <a:t>DEPARTMENT OF ELECTRICAL/ELECTRONICS ENGINEERING</a:t>
            </a:r>
          </a:p>
        </p:txBody>
      </p:sp>
      <p:sp>
        <p:nvSpPr>
          <p:cNvPr id="9" name="Footer Placeholder 2">
            <a:extLst>
              <a:ext uri="{FF2B5EF4-FFF2-40B4-BE49-F238E27FC236}">
                <a16:creationId xmlns:a16="http://schemas.microsoft.com/office/drawing/2014/main" id="{6EF51BA7-7FE5-8239-37D9-43BDB10460A7}"/>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spTree>
    <p:extLst>
      <p:ext uri="{BB962C8B-B14F-4D97-AF65-F5344CB8AC3E}">
        <p14:creationId xmlns:p14="http://schemas.microsoft.com/office/powerpoint/2010/main" val="3041316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2857-5AA5-929F-7FA2-BD3C77B6A0BE}"/>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PROBLEM STATEMENT</a:t>
            </a:r>
            <a:endParaRPr lang="en-NG"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2F9E705-657C-4689-62C6-425FA6F258BE}"/>
              </a:ext>
            </a:extLst>
          </p:cNvPr>
          <p:cNvSpPr>
            <a:spLocks noGrp="1"/>
          </p:cNvSpPr>
          <p:nvPr>
            <p:ph sz="half" idx="1"/>
          </p:nvPr>
        </p:nvSpPr>
        <p:spPr>
          <a:xfrm>
            <a:off x="838200" y="1825625"/>
            <a:ext cx="6283036" cy="4351338"/>
          </a:xfrm>
        </p:spPr>
        <p:txBody>
          <a:bodyPr>
            <a:normAutofit/>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The Nigerian power grid is both structurally and operationally fragile. Only about one-third of installed generation capacity is effectively utilized, limiting supply. The grid’s centralized architecture means that a single failure can cascade into a nationwide blackout. Without intervention, this cycle of collapse and costly recovery will continue to undermine national development.</a:t>
            </a:r>
            <a:endParaRPr lang="en-NG" dirty="0">
              <a:latin typeface="Calibri" panose="020F0502020204030204" pitchFamily="34"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AB472058-EAB9-1A47-D3CA-CB67F571D415}"/>
              </a:ext>
            </a:extLst>
          </p:cNvPr>
          <p:cNvSpPr>
            <a:spLocks noGrp="1"/>
          </p:cNvSpPr>
          <p:nvPr>
            <p:ph type="ftr" sz="quarter" idx="11"/>
          </p:nvPr>
        </p:nvSpPr>
        <p:spPr/>
        <p:txBody>
          <a:bodyPr/>
          <a:lstStyle/>
          <a:p>
            <a:r>
              <a:rPr lang="en-US" dirty="0"/>
              <a:t>DEPARTMENT OF ELECTRICAL/ELECTRONICS ENGINEERING</a:t>
            </a:r>
          </a:p>
        </p:txBody>
      </p:sp>
      <p:sp>
        <p:nvSpPr>
          <p:cNvPr id="9" name="Footer Placeholder 2">
            <a:extLst>
              <a:ext uri="{FF2B5EF4-FFF2-40B4-BE49-F238E27FC236}">
                <a16:creationId xmlns:a16="http://schemas.microsoft.com/office/drawing/2014/main" id="{5A56B46F-282E-D5E8-829E-DEAFD46054FD}"/>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pic>
        <p:nvPicPr>
          <p:cNvPr id="8" name="Content Placeholder 7">
            <a:extLst>
              <a:ext uri="{FF2B5EF4-FFF2-40B4-BE49-F238E27FC236}">
                <a16:creationId xmlns:a16="http://schemas.microsoft.com/office/drawing/2014/main" id="{66B9F3C2-7CF0-8CC6-D948-B60E9C5B2D11}"/>
              </a:ext>
            </a:extLst>
          </p:cNvPr>
          <p:cNvPicPr>
            <a:picLocks noGrp="1" noChangeAspect="1"/>
          </p:cNvPicPr>
          <p:nvPr>
            <p:ph sz="half" idx="2"/>
          </p:nvPr>
        </p:nvPicPr>
        <p:blipFill>
          <a:blip r:embed="rId2"/>
          <a:stretch>
            <a:fillRect/>
          </a:stretch>
        </p:blipFill>
        <p:spPr>
          <a:xfrm>
            <a:off x="7121236" y="1461148"/>
            <a:ext cx="4793294" cy="4454742"/>
          </a:xfrm>
          <a:prstGeom prst="rect">
            <a:avLst/>
          </a:prstGeom>
        </p:spPr>
      </p:pic>
      <p:sp>
        <p:nvSpPr>
          <p:cNvPr id="11" name="TextBox 10">
            <a:extLst>
              <a:ext uri="{FF2B5EF4-FFF2-40B4-BE49-F238E27FC236}">
                <a16:creationId xmlns:a16="http://schemas.microsoft.com/office/drawing/2014/main" id="{CF6A7821-8299-BD29-0955-B7849F2F5F19}"/>
              </a:ext>
            </a:extLst>
          </p:cNvPr>
          <p:cNvSpPr txBox="1"/>
          <p:nvPr/>
        </p:nvSpPr>
        <p:spPr>
          <a:xfrm>
            <a:off x="7121236" y="5820918"/>
            <a:ext cx="4682837" cy="338554"/>
          </a:xfrm>
          <a:prstGeom prst="rect">
            <a:avLst/>
          </a:prstGeom>
          <a:noFill/>
        </p:spPr>
        <p:txBody>
          <a:bodyPr wrap="square">
            <a:spAutoFit/>
          </a:bodyPr>
          <a:lstStyle/>
          <a:p>
            <a:r>
              <a:rPr lang="en-US" sz="1600" i="1" dirty="0">
                <a:latin typeface="Calibri" panose="020F0502020204030204" pitchFamily="34" charset="0"/>
                <a:ea typeface="Calibri" panose="020F0502020204030204" pitchFamily="34" charset="0"/>
                <a:cs typeface="Calibri" panose="020F0502020204030204" pitchFamily="34" charset="0"/>
              </a:rPr>
              <a:t>Note</a:t>
            </a:r>
            <a:r>
              <a:rPr lang="en-US" sz="1600" dirty="0">
                <a:latin typeface="Calibri" panose="020F0502020204030204" pitchFamily="34" charset="0"/>
                <a:ea typeface="Calibri" panose="020F0502020204030204" pitchFamily="34" charset="0"/>
                <a:cs typeface="Calibri" panose="020F0502020204030204" pitchFamily="34" charset="0"/>
              </a:rPr>
              <a:t>. Sourced from Daily Post Nigeria (2025) </a:t>
            </a:r>
            <a:endParaRPr lang="en-NG" sz="1600" dirty="0"/>
          </a:p>
        </p:txBody>
      </p:sp>
    </p:spTree>
    <p:extLst>
      <p:ext uri="{BB962C8B-B14F-4D97-AF65-F5344CB8AC3E}">
        <p14:creationId xmlns:p14="http://schemas.microsoft.com/office/powerpoint/2010/main" val="742147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00EBF-4804-27DC-34EA-21C990A2F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91E6E-47F5-5995-BA10-CE0932F92374}"/>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RESEARCH OBJECTIVES</a:t>
            </a:r>
            <a:endParaRPr lang="en-NG" b="1" dirty="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0641A808-60B9-5B7E-8848-940D05277B3E}"/>
              </a:ext>
            </a:extLst>
          </p:cNvPr>
          <p:cNvSpPr>
            <a:spLocks noGrp="1"/>
          </p:cNvSpPr>
          <p:nvPr>
            <p:ph sz="half" idx="1"/>
          </p:nvPr>
        </p:nvSpPr>
        <p:spPr>
          <a:xfrm>
            <a:off x="838199" y="2796027"/>
            <a:ext cx="4778829" cy="3106246"/>
          </a:xfrm>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Predictive Maintenance</a:t>
            </a:r>
          </a:p>
          <a:p>
            <a:r>
              <a:rPr lang="en-US" b="1" dirty="0">
                <a:latin typeface="Calibri" panose="020F0502020204030204" pitchFamily="34" charset="0"/>
                <a:ea typeface="Calibri" panose="020F0502020204030204" pitchFamily="34" charset="0"/>
                <a:cs typeface="Calibri" panose="020F0502020204030204" pitchFamily="34" charset="0"/>
              </a:rPr>
              <a:t>Renewable Microgrids</a:t>
            </a:r>
          </a:p>
          <a:p>
            <a:r>
              <a:rPr lang="en-US" b="1" dirty="0">
                <a:latin typeface="Calibri" panose="020F0502020204030204" pitchFamily="34" charset="0"/>
                <a:ea typeface="Calibri" panose="020F0502020204030204" pitchFamily="34" charset="0"/>
                <a:cs typeface="Calibri" panose="020F0502020204030204" pitchFamily="34" charset="0"/>
              </a:rPr>
              <a:t>Transformer Health Monitoring</a:t>
            </a:r>
          </a:p>
          <a:p>
            <a:r>
              <a:rPr lang="en-US" b="1" dirty="0">
                <a:latin typeface="Calibri" panose="020F0502020204030204" pitchFamily="34" charset="0"/>
                <a:ea typeface="Calibri" panose="020F0502020204030204" pitchFamily="34" charset="0"/>
                <a:cs typeface="Calibri" panose="020F0502020204030204" pitchFamily="34" charset="0"/>
              </a:rPr>
              <a:t>IoT Edge Processing</a:t>
            </a:r>
          </a:p>
          <a:p>
            <a:r>
              <a:rPr lang="en-US" b="1" dirty="0">
                <a:latin typeface="Calibri" panose="020F0502020204030204" pitchFamily="34" charset="0"/>
                <a:ea typeface="Calibri" panose="020F0502020204030204" pitchFamily="34" charset="0"/>
                <a:cs typeface="Calibri" panose="020F0502020204030204" pitchFamily="34" charset="0"/>
              </a:rPr>
              <a:t>Economic Analysis</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146" name="Picture 2" descr="Microgrid Systems: Enhancing Power ...">
            <a:extLst>
              <a:ext uri="{FF2B5EF4-FFF2-40B4-BE49-F238E27FC236}">
                <a16:creationId xmlns:a16="http://schemas.microsoft.com/office/drawing/2014/main" id="{F14BD98B-D411-E406-E381-D29F9C1BACD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163" y="2341950"/>
            <a:ext cx="5585081" cy="357368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052E621-34E8-72F0-6B5E-70817A4AB381}"/>
              </a:ext>
            </a:extLst>
          </p:cNvPr>
          <p:cNvSpPr>
            <a:spLocks noGrp="1"/>
          </p:cNvSpPr>
          <p:nvPr>
            <p:ph type="ftr" sz="quarter" idx="11"/>
          </p:nvPr>
        </p:nvSpPr>
        <p:spPr/>
        <p:txBody>
          <a:bodyPr/>
          <a:lstStyle/>
          <a:p>
            <a:r>
              <a:rPr lang="en-US" dirty="0"/>
              <a:t>DEPARTMENT OF ELECTRICAL/ELECTRONICS ENGINEERING</a:t>
            </a:r>
          </a:p>
        </p:txBody>
      </p:sp>
      <p:sp>
        <p:nvSpPr>
          <p:cNvPr id="6" name="Footer Placeholder 2">
            <a:extLst>
              <a:ext uri="{FF2B5EF4-FFF2-40B4-BE49-F238E27FC236}">
                <a16:creationId xmlns:a16="http://schemas.microsoft.com/office/drawing/2014/main" id="{EC053E67-2A52-3B80-5607-9CFB5A1D08D5}"/>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sp>
        <p:nvSpPr>
          <p:cNvPr id="7" name="TextBox 6">
            <a:extLst>
              <a:ext uri="{FF2B5EF4-FFF2-40B4-BE49-F238E27FC236}">
                <a16:creationId xmlns:a16="http://schemas.microsoft.com/office/drawing/2014/main" id="{7128AFD1-452D-D1C3-9DBE-E03360EC2656}"/>
              </a:ext>
            </a:extLst>
          </p:cNvPr>
          <p:cNvSpPr txBox="1"/>
          <p:nvPr/>
        </p:nvSpPr>
        <p:spPr>
          <a:xfrm>
            <a:off x="838199" y="1474020"/>
            <a:ext cx="10965045" cy="86793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This project aims to stabilize Nigeria’s grid by combining real-time monitoring, automation, and renewables. Key objectives include:</a:t>
            </a:r>
          </a:p>
        </p:txBody>
      </p:sp>
      <p:sp>
        <p:nvSpPr>
          <p:cNvPr id="9" name="TextBox 8">
            <a:extLst>
              <a:ext uri="{FF2B5EF4-FFF2-40B4-BE49-F238E27FC236}">
                <a16:creationId xmlns:a16="http://schemas.microsoft.com/office/drawing/2014/main" id="{DFCD492C-9E18-9459-519D-E89737A8160B}"/>
              </a:ext>
            </a:extLst>
          </p:cNvPr>
          <p:cNvSpPr txBox="1"/>
          <p:nvPr/>
        </p:nvSpPr>
        <p:spPr>
          <a:xfrm>
            <a:off x="6218162" y="5915639"/>
            <a:ext cx="5585081" cy="338554"/>
          </a:xfrm>
          <a:prstGeom prst="rect">
            <a:avLst/>
          </a:prstGeom>
          <a:noFill/>
        </p:spPr>
        <p:txBody>
          <a:bodyPr wrap="square">
            <a:spAutoFit/>
          </a:bodyPr>
          <a:lstStyle/>
          <a:p>
            <a:r>
              <a:rPr lang="en-US" sz="1600" i="1" dirty="0">
                <a:latin typeface="Calibri" panose="020F0502020204030204" pitchFamily="34" charset="0"/>
                <a:ea typeface="Calibri" panose="020F0502020204030204" pitchFamily="34" charset="0"/>
                <a:cs typeface="Calibri" panose="020F0502020204030204" pitchFamily="34" charset="0"/>
              </a:rPr>
              <a:t>Note</a:t>
            </a:r>
            <a:r>
              <a:rPr lang="en-US" sz="1600" dirty="0">
                <a:latin typeface="Calibri" panose="020F0502020204030204" pitchFamily="34" charset="0"/>
                <a:ea typeface="Calibri" panose="020F0502020204030204" pitchFamily="34" charset="0"/>
                <a:cs typeface="Calibri" panose="020F0502020204030204" pitchFamily="34" charset="0"/>
              </a:rPr>
              <a:t>. Sourced from trystar.com (2024) </a:t>
            </a:r>
            <a:endParaRPr lang="en-NG" sz="1600" dirty="0"/>
          </a:p>
        </p:txBody>
      </p:sp>
    </p:spTree>
    <p:extLst>
      <p:ext uri="{BB962C8B-B14F-4D97-AF65-F5344CB8AC3E}">
        <p14:creationId xmlns:p14="http://schemas.microsoft.com/office/powerpoint/2010/main" val="2499031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83CF-3986-FF37-8142-07D08FB1CEC3}"/>
              </a:ext>
            </a:extLst>
          </p:cNvPr>
          <p:cNvSpPr>
            <a:spLocks noGrp="1"/>
          </p:cNvSpPr>
          <p:nvPr>
            <p:ph type="title"/>
          </p:nvPr>
        </p:nvSpPr>
        <p:spPr>
          <a:xfrm>
            <a:off x="838200" y="203994"/>
            <a:ext cx="10515600" cy="1042916"/>
          </a:xfrm>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SIGNIFICANCE OF STUDY</a:t>
            </a:r>
            <a:endParaRPr lang="en-NG"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E2DD283-CFD6-B5F9-C643-764B24EE5463}"/>
              </a:ext>
            </a:extLst>
          </p:cNvPr>
          <p:cNvSpPr>
            <a:spLocks noGrp="1"/>
          </p:cNvSpPr>
          <p:nvPr>
            <p:ph sz="half" idx="1"/>
          </p:nvPr>
        </p:nvSpPr>
        <p:spPr>
          <a:xfrm>
            <a:off x="879986" y="3553896"/>
            <a:ext cx="10175939" cy="2743037"/>
          </a:xfrm>
        </p:spPr>
        <p:txBody>
          <a:bodyPr>
            <a:normAutofit/>
          </a:bodyPr>
          <a:lstStyle/>
          <a:p>
            <a:pPr>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This study addresses one of Nigeria’s most persistent infrastructure challenges through an electrical engineering lens, promising a shift from a reactive to a proactive maintenance culture.</a:t>
            </a:r>
          </a:p>
          <a:p>
            <a:pPr>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The study also contributes to the UN’s Sustainable Development Goal 7, ensuring access to affordable, reliable, and sustainable energy for all.</a:t>
            </a:r>
          </a:p>
          <a:p>
            <a:pPr>
              <a:buFont typeface="Wingdings" panose="05000000000000000000" pitchFamily="2" charset="2"/>
              <a:buChar char="Ø"/>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7170" name="Picture 2" descr="SDG 7 – Affordable and Clean Energy ...">
            <a:extLst>
              <a:ext uri="{FF2B5EF4-FFF2-40B4-BE49-F238E27FC236}">
                <a16:creationId xmlns:a16="http://schemas.microsoft.com/office/drawing/2014/main" id="{B4726CC7-E158-6B51-CF6E-C583252A2811}"/>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508" b="11613"/>
          <a:stretch>
            <a:fillRect/>
          </a:stretch>
        </p:blipFill>
        <p:spPr bwMode="auto">
          <a:xfrm>
            <a:off x="1186406" y="1220560"/>
            <a:ext cx="9563100" cy="193963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8619E16-FC02-5978-E3A1-D07C056B9195}"/>
              </a:ext>
            </a:extLst>
          </p:cNvPr>
          <p:cNvSpPr>
            <a:spLocks noGrp="1"/>
          </p:cNvSpPr>
          <p:nvPr>
            <p:ph type="ftr" sz="quarter" idx="11"/>
          </p:nvPr>
        </p:nvSpPr>
        <p:spPr/>
        <p:txBody>
          <a:bodyPr/>
          <a:lstStyle/>
          <a:p>
            <a:r>
              <a:rPr lang="en-US" dirty="0"/>
              <a:t>DEPARTMENT OF ELECTRICAL/ELECTRONICS ENGINEERING</a:t>
            </a:r>
          </a:p>
        </p:txBody>
      </p:sp>
      <p:sp>
        <p:nvSpPr>
          <p:cNvPr id="6" name="Footer Placeholder 2">
            <a:extLst>
              <a:ext uri="{FF2B5EF4-FFF2-40B4-BE49-F238E27FC236}">
                <a16:creationId xmlns:a16="http://schemas.microsoft.com/office/drawing/2014/main" id="{43BDF9F2-5E5A-CEE9-E2A2-F92E0C148EBF}"/>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sp>
        <p:nvSpPr>
          <p:cNvPr id="7" name="TextBox 6">
            <a:extLst>
              <a:ext uri="{FF2B5EF4-FFF2-40B4-BE49-F238E27FC236}">
                <a16:creationId xmlns:a16="http://schemas.microsoft.com/office/drawing/2014/main" id="{9B65CD71-DB0E-7030-9554-5908D27C639C}"/>
              </a:ext>
            </a:extLst>
          </p:cNvPr>
          <p:cNvSpPr txBox="1"/>
          <p:nvPr/>
        </p:nvSpPr>
        <p:spPr>
          <a:xfrm>
            <a:off x="1442494" y="3125148"/>
            <a:ext cx="3602182" cy="369332"/>
          </a:xfrm>
          <a:prstGeom prst="rect">
            <a:avLst/>
          </a:prstGeom>
          <a:noFill/>
        </p:spPr>
        <p:txBody>
          <a:bodyPr wrap="square">
            <a:spAutoFit/>
          </a:bodyPr>
          <a:lstStyle/>
          <a:p>
            <a:r>
              <a:rPr lang="en-US" i="1" dirty="0">
                <a:latin typeface="Calibri" panose="020F0502020204030204" pitchFamily="34" charset="0"/>
                <a:ea typeface="Calibri" panose="020F0502020204030204" pitchFamily="34" charset="0"/>
                <a:cs typeface="Calibri" panose="020F0502020204030204" pitchFamily="34" charset="0"/>
              </a:rPr>
              <a:t>Note</a:t>
            </a:r>
            <a:r>
              <a:rPr lang="en-US" dirty="0">
                <a:latin typeface="Calibri" panose="020F0502020204030204" pitchFamily="34" charset="0"/>
                <a:ea typeface="Calibri" panose="020F0502020204030204" pitchFamily="34" charset="0"/>
                <a:cs typeface="Calibri" panose="020F0502020204030204" pitchFamily="34" charset="0"/>
              </a:rPr>
              <a:t>. Sourced from ukm.my (2025) </a:t>
            </a:r>
            <a:endParaRPr lang="en-NG" dirty="0"/>
          </a:p>
        </p:txBody>
      </p:sp>
    </p:spTree>
    <p:extLst>
      <p:ext uri="{BB962C8B-B14F-4D97-AF65-F5344CB8AC3E}">
        <p14:creationId xmlns:p14="http://schemas.microsoft.com/office/powerpoint/2010/main" val="4148170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E3A9F-C4F4-3E93-2435-3B5A7955C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ACF90-BA6F-3801-FE84-E4800282F011}"/>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LITERATURE REVIEW</a:t>
            </a:r>
            <a:endParaRPr lang="en-NG"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6A48612-B1FA-6A3C-12A8-580B5EFD21EB}"/>
              </a:ext>
            </a:extLst>
          </p:cNvPr>
          <p:cNvSpPr>
            <a:spLocks noGrp="1"/>
          </p:cNvSpPr>
          <p:nvPr>
            <p:ph idx="1"/>
          </p:nvPr>
        </p:nvSpPr>
        <p:spPr>
          <a:xfrm>
            <a:off x="838200" y="1825625"/>
            <a:ext cx="10383982" cy="3747861"/>
          </a:xfrm>
        </p:spPr>
        <p:txBody>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Global case studies demonstrate the transformative potential of smart-grid, FLISR, and predictive maintenance technologies. </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This literature, however, reveals</a:t>
            </a:r>
            <a:r>
              <a:rPr lang="en-US" b="1" dirty="0">
                <a:latin typeface="Calibri" panose="020F0502020204030204" pitchFamily="34" charset="0"/>
                <a:ea typeface="Calibri" panose="020F0502020204030204" pitchFamily="34" charset="0"/>
                <a:cs typeface="Calibri" panose="020F0502020204030204" pitchFamily="34" charset="0"/>
              </a:rPr>
              <a:t> a critical gap</a:t>
            </a:r>
            <a:r>
              <a:rPr lang="en-US" dirty="0">
                <a:latin typeface="Calibri" panose="020F0502020204030204" pitchFamily="34" charset="0"/>
                <a:ea typeface="Calibri" panose="020F0502020204030204" pitchFamily="34" charset="0"/>
                <a:cs typeface="Calibri" panose="020F0502020204030204" pitchFamily="34" charset="0"/>
              </a:rPr>
              <a:t>: while predictive maintenance, FLISR, and microgrids have each been explored individually, few studies integrate all three into a cohesive engineering and economic strategy tailored to Nigeria’s unique grid challenges.</a:t>
            </a:r>
            <a:endParaRPr lang="en-NG" dirty="0">
              <a:latin typeface="Calibri" panose="020F0502020204030204" pitchFamily="34"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5C9F3725-F312-6CB2-CB91-7CD717D0CAD3}"/>
              </a:ext>
            </a:extLst>
          </p:cNvPr>
          <p:cNvSpPr>
            <a:spLocks noGrp="1"/>
          </p:cNvSpPr>
          <p:nvPr>
            <p:ph type="ftr" sz="quarter" idx="11"/>
          </p:nvPr>
        </p:nvSpPr>
        <p:spPr/>
        <p:txBody>
          <a:bodyPr/>
          <a:lstStyle/>
          <a:p>
            <a:r>
              <a:rPr lang="en-US" dirty="0"/>
              <a:t>DEPARTMENT OF ELECTRICAL/ELECTRONICS ENGINEERING</a:t>
            </a:r>
          </a:p>
        </p:txBody>
      </p:sp>
      <p:sp>
        <p:nvSpPr>
          <p:cNvPr id="6" name="Footer Placeholder 2">
            <a:extLst>
              <a:ext uri="{FF2B5EF4-FFF2-40B4-BE49-F238E27FC236}">
                <a16:creationId xmlns:a16="http://schemas.microsoft.com/office/drawing/2014/main" id="{3C874C07-D518-3304-3157-6C6199222885}"/>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spTree>
    <p:extLst>
      <p:ext uri="{BB962C8B-B14F-4D97-AF65-F5344CB8AC3E}">
        <p14:creationId xmlns:p14="http://schemas.microsoft.com/office/powerpoint/2010/main" val="117215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2EEF8-FDB7-298A-AB04-303DCF5D2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FFD3AD-2726-B8C6-C4BD-C709A55D3A80}"/>
              </a:ext>
            </a:extLst>
          </p:cNvPr>
          <p:cNvSpPr>
            <a:spLocks noGrp="1"/>
          </p:cNvSpPr>
          <p:nvPr>
            <p:ph type="title"/>
          </p:nvPr>
        </p:nvSpPr>
        <p:spPr>
          <a:xfrm>
            <a:off x="212783" y="24121"/>
            <a:ext cx="11819561" cy="856344"/>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METHODOLOGY</a:t>
            </a:r>
            <a:endParaRPr lang="en-NG" b="1" dirty="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40F69058-511B-F052-EAEE-CE90EBB52FEC}"/>
              </a:ext>
            </a:extLst>
          </p:cNvPr>
          <p:cNvSpPr>
            <a:spLocks noGrp="1"/>
          </p:cNvSpPr>
          <p:nvPr>
            <p:ph sz="half" idx="1"/>
          </p:nvPr>
        </p:nvSpPr>
        <p:spPr>
          <a:xfrm>
            <a:off x="212784" y="817418"/>
            <a:ext cx="11766433" cy="1771363"/>
          </a:xfrm>
        </p:spPr>
        <p:txBody>
          <a:bodyPr>
            <a:normAutofit/>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I began with data collection from the Transmission Company of Nigeria outage logs and distribution company reports to identify systemic weaknesses.</a:t>
            </a:r>
          </a:p>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I then modelled a 33 kV radial feeder in MATLAB/Simulink, incorporating FLISR logic to simulate automated fault isolation and restoration.</a:t>
            </a:r>
          </a:p>
        </p:txBody>
      </p:sp>
      <p:pic>
        <p:nvPicPr>
          <p:cNvPr id="3076" name="Picture 4">
            <a:extLst>
              <a:ext uri="{FF2B5EF4-FFF2-40B4-BE49-F238E27FC236}">
                <a16:creationId xmlns:a16="http://schemas.microsoft.com/office/drawing/2014/main" id="{20005E65-6AF7-6526-B285-03DC1ACFACCF}"/>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5042" t="11977" r="21037" b="44987"/>
          <a:stretch>
            <a:fillRect/>
          </a:stretch>
        </p:blipFill>
        <p:spPr bwMode="auto">
          <a:xfrm>
            <a:off x="334251" y="2588778"/>
            <a:ext cx="6814695" cy="376756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1834C0F-C677-F2A6-BAD7-9AC45DC38D51}"/>
              </a:ext>
            </a:extLst>
          </p:cNvPr>
          <p:cNvSpPr>
            <a:spLocks noGrp="1"/>
          </p:cNvSpPr>
          <p:nvPr>
            <p:ph type="ftr" sz="quarter" idx="11"/>
          </p:nvPr>
        </p:nvSpPr>
        <p:spPr/>
        <p:txBody>
          <a:bodyPr/>
          <a:lstStyle/>
          <a:p>
            <a:r>
              <a:rPr lang="en-US" dirty="0"/>
              <a:t>DEPARTMENT OF ELECTRICAL/ELECTRONICS ENGINEERING</a:t>
            </a:r>
          </a:p>
        </p:txBody>
      </p:sp>
      <p:sp>
        <p:nvSpPr>
          <p:cNvPr id="6" name="Footer Placeholder 2">
            <a:extLst>
              <a:ext uri="{FF2B5EF4-FFF2-40B4-BE49-F238E27FC236}">
                <a16:creationId xmlns:a16="http://schemas.microsoft.com/office/drawing/2014/main" id="{6C2499DE-3817-1CB3-4949-736792C4BB56}"/>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pic>
        <p:nvPicPr>
          <p:cNvPr id="5" name="Picture 4">
            <a:extLst>
              <a:ext uri="{FF2B5EF4-FFF2-40B4-BE49-F238E27FC236}">
                <a16:creationId xmlns:a16="http://schemas.microsoft.com/office/drawing/2014/main" id="{A1E28D8E-603F-CB1E-6D2F-0BBE89F19C7C}"/>
              </a:ext>
            </a:extLst>
          </p:cNvPr>
          <p:cNvPicPr>
            <a:picLocks noChangeAspect="1"/>
          </p:cNvPicPr>
          <p:nvPr/>
        </p:nvPicPr>
        <p:blipFill>
          <a:blip r:embed="rId3"/>
          <a:srcRect l="4196" r="6522"/>
          <a:stretch>
            <a:fillRect/>
          </a:stretch>
        </p:blipFill>
        <p:spPr>
          <a:xfrm>
            <a:off x="7148946" y="2452255"/>
            <a:ext cx="4708803" cy="3904093"/>
          </a:xfrm>
          <a:prstGeom prst="rect">
            <a:avLst/>
          </a:prstGeom>
        </p:spPr>
      </p:pic>
    </p:spTree>
    <p:extLst>
      <p:ext uri="{BB962C8B-B14F-4D97-AF65-F5344CB8AC3E}">
        <p14:creationId xmlns:p14="http://schemas.microsoft.com/office/powerpoint/2010/main" val="1016506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094C2-AFE8-B4FE-7DA4-BBD3E8BA9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52022-2A74-0A72-8086-F1B0C7BC99A7}"/>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METHODOLOGY </a:t>
            </a:r>
            <a:r>
              <a:rPr lang="en-US" b="1" dirty="0">
                <a:solidFill>
                  <a:srgbClr val="30353F"/>
                </a:solidFill>
                <a:latin typeface="Calibri" panose="020F0502020204030204" pitchFamily="34" charset="0"/>
                <a:ea typeface="Calibri" panose="020F0502020204030204" pitchFamily="34" charset="0"/>
                <a:cs typeface="Calibri" panose="020F0502020204030204" pitchFamily="34" charset="0"/>
              </a:rPr>
              <a:t>(cont’d)</a:t>
            </a:r>
            <a:endParaRPr lang="en-NG" b="1" dirty="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D102B6CC-07C4-150D-611A-1FE69C084460}"/>
              </a:ext>
            </a:extLst>
          </p:cNvPr>
          <p:cNvSpPr>
            <a:spLocks noGrp="1"/>
          </p:cNvSpPr>
          <p:nvPr>
            <p:ph sz="half" idx="1"/>
          </p:nvPr>
        </p:nvSpPr>
        <p:spPr>
          <a:xfrm>
            <a:off x="838200" y="1825625"/>
            <a:ext cx="4717473" cy="4351338"/>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Separately, I developed a predictive maintenance algorithm in MATLAB to monitor transformer load and temperature, generating alerts when values exceeded safe thresholds.</a:t>
            </a:r>
          </a:p>
        </p:txBody>
      </p:sp>
      <p:pic>
        <p:nvPicPr>
          <p:cNvPr id="7" name="Content Placeholder 6">
            <a:extLst>
              <a:ext uri="{FF2B5EF4-FFF2-40B4-BE49-F238E27FC236}">
                <a16:creationId xmlns:a16="http://schemas.microsoft.com/office/drawing/2014/main" id="{2BD08C07-E394-C0DA-ADF4-73799058EF3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p:blipFill>
        <p:spPr>
          <a:xfrm>
            <a:off x="6096000" y="1362730"/>
            <a:ext cx="5257800" cy="4351338"/>
          </a:xfrm>
        </p:spPr>
      </p:pic>
      <p:sp>
        <p:nvSpPr>
          <p:cNvPr id="3" name="Footer Placeholder 2">
            <a:extLst>
              <a:ext uri="{FF2B5EF4-FFF2-40B4-BE49-F238E27FC236}">
                <a16:creationId xmlns:a16="http://schemas.microsoft.com/office/drawing/2014/main" id="{36730FFC-5AF2-CCCE-1353-3819EEE2859B}"/>
              </a:ext>
            </a:extLst>
          </p:cNvPr>
          <p:cNvSpPr>
            <a:spLocks noGrp="1"/>
          </p:cNvSpPr>
          <p:nvPr>
            <p:ph type="ftr" sz="quarter" idx="11"/>
          </p:nvPr>
        </p:nvSpPr>
        <p:spPr/>
        <p:txBody>
          <a:bodyPr/>
          <a:lstStyle/>
          <a:p>
            <a:r>
              <a:rPr lang="en-US" dirty="0"/>
              <a:t>DEPARTMENT OF ELECTRICAL/ELECTRONICS ENGINEERING</a:t>
            </a:r>
          </a:p>
        </p:txBody>
      </p:sp>
      <p:sp>
        <p:nvSpPr>
          <p:cNvPr id="6" name="Footer Placeholder 2">
            <a:extLst>
              <a:ext uri="{FF2B5EF4-FFF2-40B4-BE49-F238E27FC236}">
                <a16:creationId xmlns:a16="http://schemas.microsoft.com/office/drawing/2014/main" id="{ECA01E50-2123-039D-6F0B-7ADD41738198}"/>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spTree>
    <p:extLst>
      <p:ext uri="{BB962C8B-B14F-4D97-AF65-F5344CB8AC3E}">
        <p14:creationId xmlns:p14="http://schemas.microsoft.com/office/powerpoint/2010/main" val="3104109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45437-11B0-92BC-55E5-6388D6975E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9D5673-9928-B034-9C4D-DBA95A1FDB85}"/>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METHODOLOGY </a:t>
            </a:r>
            <a:r>
              <a:rPr lang="en-US" b="1" dirty="0">
                <a:solidFill>
                  <a:srgbClr val="30353F"/>
                </a:solidFill>
                <a:latin typeface="Calibri" panose="020F0502020204030204" pitchFamily="34" charset="0"/>
                <a:ea typeface="Calibri" panose="020F0502020204030204" pitchFamily="34" charset="0"/>
                <a:cs typeface="Calibri" panose="020F0502020204030204" pitchFamily="34" charset="0"/>
              </a:rPr>
              <a:t>(cont’d)</a:t>
            </a:r>
            <a:endParaRPr lang="en-NG" b="1" dirty="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8DAA0037-25F4-881A-6443-D0AB53A1CF9D}"/>
              </a:ext>
            </a:extLst>
          </p:cNvPr>
          <p:cNvSpPr>
            <a:spLocks noGrp="1"/>
          </p:cNvSpPr>
          <p:nvPr>
            <p:ph sz="half" idx="1"/>
          </p:nvPr>
        </p:nvSpPr>
        <p:spPr>
          <a:xfrm>
            <a:off x="838200" y="1825625"/>
            <a:ext cx="4717473" cy="4351338"/>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Finally, using a techno-economic analysis, I compared three scenarios: traditional reactive repairs, smart-grid upgrades, and microgrid deployment, factoring in both capital expenditure and outage cost savings.</a:t>
            </a:r>
          </a:p>
        </p:txBody>
      </p:sp>
      <p:pic>
        <p:nvPicPr>
          <p:cNvPr id="20" name="Content Placeholder 19">
            <a:extLst>
              <a:ext uri="{FF2B5EF4-FFF2-40B4-BE49-F238E27FC236}">
                <a16:creationId xmlns:a16="http://schemas.microsoft.com/office/drawing/2014/main" id="{E1218398-10CA-31DE-639D-EDDFCA215D33}"/>
              </a:ext>
            </a:extLst>
          </p:cNvPr>
          <p:cNvPicPr>
            <a:picLocks noGrp="1" noChangeAspect="1"/>
          </p:cNvPicPr>
          <p:nvPr>
            <p:ph sz="half" idx="2"/>
          </p:nvPr>
        </p:nvPicPr>
        <p:blipFill>
          <a:blip r:embed="rId2"/>
          <a:srcRect b="17924"/>
          <a:stretch>
            <a:fillRect/>
          </a:stretch>
        </p:blipFill>
        <p:spPr>
          <a:xfrm>
            <a:off x="6172200" y="1451275"/>
            <a:ext cx="5181600" cy="3254375"/>
          </a:xfrm>
        </p:spPr>
      </p:pic>
      <p:sp>
        <p:nvSpPr>
          <p:cNvPr id="22" name="TextBox 21">
            <a:extLst>
              <a:ext uri="{FF2B5EF4-FFF2-40B4-BE49-F238E27FC236}">
                <a16:creationId xmlns:a16="http://schemas.microsoft.com/office/drawing/2014/main" id="{C3BAEE29-CAE7-58EE-277D-92FD996505D7}"/>
              </a:ext>
            </a:extLst>
          </p:cNvPr>
          <p:cNvSpPr txBox="1"/>
          <p:nvPr/>
        </p:nvSpPr>
        <p:spPr>
          <a:xfrm>
            <a:off x="6172200" y="5069335"/>
            <a:ext cx="5410200" cy="923330"/>
          </a:xfrm>
          <a:prstGeom prst="rect">
            <a:avLst/>
          </a:prstGeom>
          <a:noFill/>
        </p:spPr>
        <p:txBody>
          <a:bodyPr wrap="square">
            <a:spAutoFit/>
          </a:bodyPr>
          <a:lstStyle/>
          <a:p>
            <a:r>
              <a:rPr lang="en-US" sz="1800" b="0" i="1" u="none" strike="noStrike" dirty="0">
                <a:solidFill>
                  <a:srgbClr val="000000"/>
                </a:solidFill>
                <a:effectLst/>
                <a:latin typeface="Times New Roman" panose="02020603050405020304" pitchFamily="18" charset="0"/>
              </a:rPr>
              <a:t>Illustrative techno-economic comparison of grid stabilization options (NGN = Naira). </a:t>
            </a:r>
            <a:r>
              <a:rPr lang="en-US" sz="1800" b="0" i="0" u="none" strike="noStrike" dirty="0">
                <a:solidFill>
                  <a:srgbClr val="000000"/>
                </a:solidFill>
                <a:effectLst/>
                <a:latin typeface="Times New Roman" panose="02020603050405020304" pitchFamily="18" charset="0"/>
              </a:rPr>
              <a:t>(Values are hypothetical.)</a:t>
            </a:r>
            <a:endParaRPr lang="en-NG" dirty="0"/>
          </a:p>
        </p:txBody>
      </p:sp>
      <p:sp>
        <p:nvSpPr>
          <p:cNvPr id="3" name="Footer Placeholder 2">
            <a:extLst>
              <a:ext uri="{FF2B5EF4-FFF2-40B4-BE49-F238E27FC236}">
                <a16:creationId xmlns:a16="http://schemas.microsoft.com/office/drawing/2014/main" id="{7285B0F3-BD2D-B136-46EB-17B3E4EB1C3D}"/>
              </a:ext>
            </a:extLst>
          </p:cNvPr>
          <p:cNvSpPr>
            <a:spLocks noGrp="1"/>
          </p:cNvSpPr>
          <p:nvPr>
            <p:ph type="ftr" sz="quarter" idx="11"/>
          </p:nvPr>
        </p:nvSpPr>
        <p:spPr/>
        <p:txBody>
          <a:bodyPr/>
          <a:lstStyle/>
          <a:p>
            <a:r>
              <a:rPr lang="en-US" dirty="0"/>
              <a:t>DEPARTMENT OF ELECTRICAL/ELECTRONICS ENGINEERING</a:t>
            </a:r>
          </a:p>
        </p:txBody>
      </p:sp>
      <p:sp>
        <p:nvSpPr>
          <p:cNvPr id="6" name="Footer Placeholder 2">
            <a:extLst>
              <a:ext uri="{FF2B5EF4-FFF2-40B4-BE49-F238E27FC236}">
                <a16:creationId xmlns:a16="http://schemas.microsoft.com/office/drawing/2014/main" id="{897A132D-410A-DF13-F67A-5D208F3817F9}"/>
              </a:ext>
            </a:extLst>
          </p:cNvPr>
          <p:cNvSpPr txBox="1">
            <a:spLocks/>
          </p:cNvSpPr>
          <p:nvPr/>
        </p:nvSpPr>
        <p:spPr>
          <a:xfrm>
            <a:off x="6906" y="6356350"/>
            <a:ext cx="12178188" cy="501650"/>
          </a:xfrm>
          <a:prstGeom prst="rect">
            <a:avLst/>
          </a:prstGeom>
          <a:solidFill>
            <a:schemeClr val="tx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DEPARTMENT OF ELECTRICAL/ELECTRONICS ENGINEERING</a:t>
            </a:r>
          </a:p>
        </p:txBody>
      </p:sp>
    </p:spTree>
    <p:extLst>
      <p:ext uri="{BB962C8B-B14F-4D97-AF65-F5344CB8AC3E}">
        <p14:creationId xmlns:p14="http://schemas.microsoft.com/office/powerpoint/2010/main" val="494149345"/>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ARB'25 ABDULBAASIT ERINKITOLA</Template>
  <TotalTime>158</TotalTime>
  <Words>1073</Words>
  <Application>Microsoft Office PowerPoint</Application>
  <PresentationFormat>Widescreen</PresentationFormat>
  <Paragraphs>94</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Segoe UI Light</vt:lpstr>
      <vt:lpstr>Times New Roman</vt:lpstr>
      <vt:lpstr>Wingdings</vt:lpstr>
      <vt:lpstr>Office Theme</vt:lpstr>
      <vt:lpstr>Slide 1</vt:lpstr>
      <vt:lpstr>Slide 2</vt:lpstr>
      <vt:lpstr>PROBLEM STATEMENT</vt:lpstr>
      <vt:lpstr>RESEARCH OBJECTIVES</vt:lpstr>
      <vt:lpstr>SIGNIFICANCE OF STUDY</vt:lpstr>
      <vt:lpstr>LITERATURE REVIEW</vt:lpstr>
      <vt:lpstr>METHODOLOGY</vt:lpstr>
      <vt:lpstr>METHODOLOGY (cont’d)</vt:lpstr>
      <vt:lpstr>METHODOLOGY (cont’d)</vt:lpstr>
      <vt:lpstr>SYSTEM DESIGN</vt:lpstr>
      <vt:lpstr>EXPERIMENTAL SETUP</vt:lpstr>
      <vt:lpstr>RESULTS</vt:lpstr>
      <vt:lpstr>CONCLUSION</vt:lpstr>
      <vt:lpstr>REFERENCES</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Abdulbaasit Erinkitola</dc:creator>
  <cp:lastModifiedBy>Abdulbaasit Erinkitola</cp:lastModifiedBy>
  <cp:revision>1</cp:revision>
  <dcterms:created xsi:type="dcterms:W3CDTF">2025-08-14T17:58:12Z</dcterms:created>
  <dcterms:modified xsi:type="dcterms:W3CDTF">2026-01-11T16:57:12Z</dcterms:modified>
</cp:coreProperties>
</file>